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13" r:id="rId48"/>
    <p:sldId id="314" r:id="rId49"/>
    <p:sldId id="306" r:id="rId50"/>
    <p:sldId id="308" r:id="rId51"/>
    <p:sldId id="307" r:id="rId52"/>
    <p:sldId id="309" r:id="rId53"/>
    <p:sldId id="310" r:id="rId54"/>
    <p:sldId id="311" r:id="rId55"/>
    <p:sldId id="312" r:id="rId56"/>
    <p:sldId id="315" r:id="rId57"/>
    <p:sldId id="316" r:id="rId58"/>
    <p:sldId id="317" r:id="rId59"/>
    <p:sldId id="318" r:id="rId60"/>
    <p:sldId id="319" r:id="rId61"/>
    <p:sldId id="321" r:id="rId62"/>
    <p:sldId id="322" r:id="rId63"/>
    <p:sldId id="323" r:id="rId64"/>
    <p:sldId id="324" r:id="rId65"/>
    <p:sldId id="325" r:id="rId66"/>
    <p:sldId id="326" r:id="rId67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C5E5CE1-F0B2-463D-97D7-A1B5FF9389EF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13"/>
            <p14:sldId id="314"/>
            <p14:sldId id="306"/>
            <p14:sldId id="308"/>
            <p14:sldId id="307"/>
            <p14:sldId id="309"/>
            <p14:sldId id="310"/>
            <p14:sldId id="311"/>
            <p14:sldId id="312"/>
            <p14:sldId id="315"/>
            <p14:sldId id="316"/>
            <p14:sldId id="317"/>
            <p14:sldId id="318"/>
            <p14:sldId id="319"/>
            <p14:sldId id="321"/>
            <p14:sldId id="322"/>
            <p14:sldId id="323"/>
            <p14:sldId id="324"/>
            <p14:sldId id="325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3" d="100"/>
          <a:sy n="143" d="100"/>
        </p:scale>
        <p:origin x="684" y="114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EC850-4D23-4248-91A1-58DA9098DE21}" type="datetimeFigureOut">
              <a:rPr lang="de-DE" smtClean="0"/>
              <a:t>18.09.2022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15FCF-6BEB-AC4C-8DFE-AF61D145F1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6771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AEB7C-2D15-544D-80C7-84202ACF5777}" type="datetimeFigureOut">
              <a:rPr lang="de-DE" smtClean="0"/>
              <a:t>18.09.2022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D212D-F970-A442-B763-F685206363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3033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HSD_Marke_v1_HSD_Rot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537" y="216423"/>
            <a:ext cx="1574800" cy="901700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58541" y="3283869"/>
            <a:ext cx="8650553" cy="41328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hinzufügen</a:t>
            </a:r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258540" y="1521129"/>
            <a:ext cx="8650554" cy="776967"/>
          </a:xfrm>
        </p:spPr>
        <p:txBody>
          <a:bodyPr lIns="0" tIns="0" rIns="0" bIns="0"/>
          <a:lstStyle>
            <a:lvl1pPr>
              <a:defRPr sz="5000"/>
            </a:lvl1pPr>
          </a:lstStyle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3487960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266337" y="204787"/>
            <a:ext cx="8642755" cy="4428845"/>
          </a:xfrm>
        </p:spPr>
        <p:txBody>
          <a:bodyPr tIns="0" anchor="t"/>
          <a:lstStyle>
            <a:lvl1pPr algn="l">
              <a:lnSpc>
                <a:spcPct val="80000"/>
              </a:lnSpc>
              <a:defRPr sz="15000" b="0" baseline="0"/>
            </a:lvl1pPr>
          </a:lstStyle>
          <a:p>
            <a:r>
              <a:rPr lang="de-DE" dirty="0"/>
              <a:t>Titel </a:t>
            </a:r>
            <a:br>
              <a:rPr lang="de-DE" dirty="0"/>
            </a:br>
            <a:r>
              <a:rPr lang="de-DE" dirty="0"/>
              <a:t>Groß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19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kle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266337" y="204787"/>
            <a:ext cx="8642755" cy="4428845"/>
          </a:xfrm>
        </p:spPr>
        <p:txBody>
          <a:bodyPr tIns="0" anchor="t"/>
          <a:lstStyle>
            <a:lvl1pPr algn="l">
              <a:lnSpc>
                <a:spcPct val="80000"/>
              </a:lnSpc>
              <a:defRPr sz="8000" b="0" baseline="0"/>
            </a:lvl1pPr>
          </a:lstStyle>
          <a:p>
            <a:r>
              <a:rPr lang="de-DE" dirty="0"/>
              <a:t>Zwischen</a:t>
            </a:r>
            <a:br>
              <a:rPr lang="de-DE" dirty="0"/>
            </a:br>
            <a:r>
              <a:rPr lang="de-DE" dirty="0" err="1"/>
              <a:t>titel</a:t>
            </a:r>
            <a:br>
              <a:rPr lang="de-DE" dirty="0"/>
            </a:br>
            <a:r>
              <a:rPr lang="de-DE" dirty="0"/>
              <a:t>kleiner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19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gemein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9" y="1063229"/>
            <a:ext cx="8659502" cy="3478797"/>
          </a:xfrm>
        </p:spPr>
        <p:txBody>
          <a:bodyPr>
            <a:noAutofit/>
          </a:bodyPr>
          <a:lstStyle>
            <a:lvl1pPr marL="0" indent="0">
              <a:buNone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Allgemeine Folie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8576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gemeine Folie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9" y="1063229"/>
            <a:ext cx="8659502" cy="3478797"/>
          </a:xfrm>
        </p:spPr>
        <p:txBody>
          <a:bodyPr>
            <a:noAutofit/>
          </a:bodyPr>
          <a:lstStyle>
            <a:lvl1pPr marL="514350" indent="-514350">
              <a:buFont typeface="+mj-lt"/>
              <a:buAutoNum type="arabicPeriod"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Aufzählung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3554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gemeine Folie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00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9" y="1063229"/>
            <a:ext cx="4057754" cy="3478797"/>
          </a:xfrm>
        </p:spPr>
        <p:txBody>
          <a:bodyPr>
            <a:noAutofit/>
          </a:bodyPr>
          <a:lstStyle>
            <a:lvl1pPr marL="0" indent="0">
              <a:buNone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Allgemeine Folie, zwei Inhalte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0" hasCustomPrompt="1"/>
          </p:nvPr>
        </p:nvSpPr>
        <p:spPr>
          <a:xfrm>
            <a:off x="4843997" y="1063229"/>
            <a:ext cx="4057754" cy="3478797"/>
          </a:xfrm>
        </p:spPr>
        <p:txBody>
          <a:bodyPr>
            <a:noAutofit/>
          </a:bodyPr>
          <a:lstStyle>
            <a:lvl1pPr marL="0" indent="0">
              <a:buNone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Allgemeine Folie, zwei Inhalte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5" name="Rechteck 14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2515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3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459861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lvl="0"/>
            <a:r>
              <a:rPr lang="de-DE" dirty="0"/>
              <a:t>Hier Bild einfügen</a:t>
            </a:r>
          </a:p>
          <a:p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633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49306" y="4134440"/>
            <a:ext cx="8894694" cy="336343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defRPr sz="1800" b="1" baseline="0"/>
            </a:lvl1pPr>
            <a:lvl5pPr>
              <a:defRPr sz="1800"/>
            </a:lvl5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10" name="Bildplatzhalter 3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405519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lvl="0"/>
            <a:r>
              <a:rPr lang="de-DE" dirty="0"/>
              <a:t>Hier Bild einfügen</a:t>
            </a:r>
          </a:p>
          <a:p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5844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ganz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agrammplatzhalter 6"/>
          <p:cNvSpPr>
            <a:spLocks noGrp="1"/>
          </p:cNvSpPr>
          <p:nvPr>
            <p:ph type="chart" sz="quarter" idx="14"/>
          </p:nvPr>
        </p:nvSpPr>
        <p:spPr>
          <a:xfrm>
            <a:off x="242249" y="1063229"/>
            <a:ext cx="8659502" cy="3478797"/>
          </a:xfrm>
        </p:spPr>
        <p:txBody>
          <a:bodyPr>
            <a:noAutofit/>
          </a:bodyPr>
          <a:lstStyle>
            <a:lvl1pPr marL="342900" indent="-342900">
              <a:buFont typeface="Symbol" charset="2"/>
              <a:buChar char="-"/>
              <a:defRPr sz="2800"/>
            </a:lvl1pPr>
          </a:lstStyle>
          <a:p>
            <a:r>
              <a:rPr lang="de-DE" dirty="0"/>
              <a:t>Diagramm durch Klicken auf Symbol hinzufügen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</p:spPr>
        <p:txBody>
          <a:bodyPr/>
          <a:lstStyle>
            <a:lvl1pPr>
              <a:defRPr sz="3500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72861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4"/>
          <p:cNvSpPr txBox="1">
            <a:spLocks/>
          </p:cNvSpPr>
          <p:nvPr userDrawn="1"/>
        </p:nvSpPr>
        <p:spPr>
          <a:xfrm>
            <a:off x="242249" y="120039"/>
            <a:ext cx="8659502" cy="45164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HSD Sans"/>
                <a:ea typeface="+mj-ea"/>
                <a:cs typeface="HSD Sans"/>
              </a:defRPr>
            </a:lvl1pPr>
          </a:lstStyle>
          <a:p>
            <a:pPr>
              <a:lnSpc>
                <a:spcPct val="80000"/>
              </a:lnSpc>
            </a:pPr>
            <a:r>
              <a:rPr lang="de-DE" sz="15000" dirty="0">
                <a:latin typeface="HSD Sans Maschinenbau"/>
                <a:cs typeface="HSD Sans Maschinenbau"/>
              </a:rPr>
              <a:t>e</a:t>
            </a:r>
            <a:r>
              <a:rPr lang="de-DE" sz="15000" dirty="0"/>
              <a:t>n</a:t>
            </a:r>
            <a:r>
              <a:rPr lang="de-DE" sz="15000" dirty="0">
                <a:latin typeface="HSD Sans Design"/>
                <a:cs typeface="HSD Sans Design"/>
              </a:rPr>
              <a:t>d</a:t>
            </a:r>
            <a:r>
              <a:rPr lang="de-DE" sz="15000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2057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ferent/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58539" y="209217"/>
            <a:ext cx="8650554" cy="534640"/>
          </a:xfrm>
        </p:spPr>
        <p:txBody>
          <a:bodyPr lIns="0" tIns="0" rIns="0" bIns="0"/>
          <a:lstStyle/>
          <a:p>
            <a:r>
              <a:rPr lang="de-DE" dirty="0"/>
              <a:t>Vortragsthema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58539" y="2042547"/>
            <a:ext cx="8650553" cy="36440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Name Referent/in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530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9" y="1063229"/>
            <a:ext cx="8659502" cy="3478797"/>
          </a:xfrm>
        </p:spPr>
        <p:txBody>
          <a:bodyPr>
            <a:noAutofit/>
          </a:bodyPr>
          <a:lstStyle>
            <a:lvl1pPr marL="514350" indent="-514350">
              <a:buFont typeface="+mj-lt"/>
              <a:buAutoNum type="arabicPeriod"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Aufzählung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  <p:sp>
        <p:nvSpPr>
          <p:cNvPr id="2" name="Textfeld 1"/>
          <p:cNvSpPr txBox="1"/>
          <p:nvPr userDrawn="1"/>
        </p:nvSpPr>
        <p:spPr>
          <a:xfrm>
            <a:off x="242249" y="160262"/>
            <a:ext cx="4729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latin typeface="HSD Sans"/>
                <a:cs typeface="HSD Sans"/>
              </a:rPr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3000264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4" y="1063229"/>
            <a:ext cx="8659502" cy="3531394"/>
          </a:xfrm>
        </p:spPr>
        <p:txBody>
          <a:bodyPr/>
          <a:lstStyle>
            <a:lvl1pPr marL="342900" indent="-342900">
              <a:buFont typeface="Symbol" charset="2"/>
              <a:buChar char="-"/>
              <a:defRPr/>
            </a:lvl1pPr>
            <a:lvl2pPr marL="742950" indent="-285750">
              <a:buFont typeface="Wingdings" charset="2"/>
              <a:buChar char="§"/>
              <a:defRPr/>
            </a:lvl2pPr>
            <a:lvl4pPr marL="1600200" indent="-228600">
              <a:buFont typeface="Courier New"/>
              <a:buChar char="o"/>
              <a:defRPr/>
            </a:lvl4pPr>
            <a:lvl5pPr>
              <a:defRPr sz="1800"/>
            </a:lvl5pPr>
          </a:lstStyle>
          <a:p>
            <a:pPr lvl="0"/>
            <a:r>
              <a:rPr lang="de-DE" dirty="0"/>
              <a:t>Stichpunkte hier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3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/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2250" y="1063229"/>
            <a:ext cx="4092051" cy="3531394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800"/>
            </a:lvl1pPr>
            <a:lvl2pPr marL="742950" indent="-285750">
              <a:buFont typeface="Wingdings" charset="2"/>
              <a:buChar char="§"/>
              <a:defRPr sz="2400"/>
            </a:lvl2pPr>
            <a:lvl3pPr>
              <a:defRPr sz="2000"/>
            </a:lvl3pPr>
            <a:lvl4pPr marL="1600200" indent="-228600">
              <a:buFont typeface="Courier New"/>
              <a:buChar char="o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Stichpunkte hier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853748" y="1063228"/>
            <a:ext cx="4038600" cy="3531395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8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Grafik/Bild/Tabelle hier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4289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/Grafik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2250" y="1063228"/>
            <a:ext cx="4092051" cy="3531394"/>
          </a:xfrm>
        </p:spPr>
        <p:txBody>
          <a:bodyPr/>
          <a:lstStyle>
            <a:lvl1pPr marL="457200" indent="-457200">
              <a:buFont typeface="Symbol" charset="2"/>
              <a:buChar char="-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Grafik/Bild/Tabelle hier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853748" y="1063228"/>
            <a:ext cx="4038600" cy="3531395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800" baseline="0"/>
            </a:lvl1pPr>
            <a:lvl2pPr marL="742950" indent="-285750">
              <a:buFont typeface="Wingdings" charset="2"/>
              <a:buChar char="§"/>
              <a:defRPr sz="2400"/>
            </a:lvl2pPr>
            <a:lvl3pPr>
              <a:defRPr sz="2000"/>
            </a:lvl3pPr>
            <a:lvl4pPr marL="1600200" indent="-228600">
              <a:buFont typeface="Courier New"/>
              <a:buChar char="o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Stichpunkte hier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3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66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259815" y="1068854"/>
            <a:ext cx="4040188" cy="479822"/>
          </a:xfrm>
        </p:spPr>
        <p:txBody>
          <a:bodyPr anchor="t">
            <a:noAutofit/>
          </a:bodyPr>
          <a:lstStyle>
            <a:lvl1pPr marL="0" indent="0">
              <a:buNone/>
              <a:defRPr sz="2000" b="0" baseline="0">
                <a:latin typeface="HSD Sans"/>
                <a:cs typeface="HSD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Vergleichsüberschrift 1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9815" y="1548676"/>
            <a:ext cx="4040188" cy="3045947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400"/>
            </a:lvl1pPr>
            <a:lvl2pPr marL="742950" indent="-285750">
              <a:buFont typeface="Wingdings" charset="2"/>
              <a:buChar char="§"/>
              <a:defRPr sz="2000"/>
            </a:lvl2pPr>
            <a:lvl3pPr>
              <a:defRPr sz="1800"/>
            </a:lvl3pPr>
            <a:lvl4pPr marL="1600200" indent="-228600">
              <a:buFont typeface="Courier New"/>
              <a:buChar char="o"/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67317" y="1062418"/>
            <a:ext cx="4041775" cy="479822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latin typeface="HSD Sans"/>
                <a:cs typeface="HSD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Vergleichsüberschrift 2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867112" y="1548676"/>
            <a:ext cx="4041775" cy="3045947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400"/>
            </a:lvl1pPr>
            <a:lvl2pPr marL="742950" indent="-285750">
              <a:buFont typeface="Wingdings" charset="2"/>
              <a:buChar char="§"/>
              <a:defRPr sz="2000"/>
            </a:lvl2pPr>
            <a:lvl3pPr>
              <a:defRPr sz="1800"/>
            </a:lvl3pPr>
            <a:lvl4pPr marL="1600200" indent="-228600">
              <a:buFont typeface="Courier New"/>
              <a:buChar char="o"/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6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8" name="Datumsplatzhalter 3"/>
          <p:cNvSpPr>
            <a:spLocks noGrp="1"/>
          </p:cNvSpPr>
          <p:nvPr>
            <p:ph type="dt" sz="half" idx="13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1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2661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337" y="204787"/>
            <a:ext cx="3008313" cy="871538"/>
          </a:xfrm>
        </p:spPr>
        <p:txBody>
          <a:bodyPr anchor="t"/>
          <a:lstStyle>
            <a:lvl1pPr algn="l">
              <a:lnSpc>
                <a:spcPct val="90000"/>
              </a:lnSpc>
              <a:defRPr sz="3000" b="0" baseline="0"/>
            </a:lvl1pPr>
          </a:lstStyle>
          <a:p>
            <a:r>
              <a:rPr lang="de-DE" dirty="0"/>
              <a:t>Mastertitel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70501" y="204788"/>
            <a:ext cx="5111750" cy="4389835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3200"/>
            </a:lvl1pPr>
            <a:lvl2pPr marL="742950" indent="-285750">
              <a:buFont typeface="Wingdings" charset="2"/>
              <a:buChar char="§"/>
              <a:defRPr sz="2800"/>
            </a:lvl2pPr>
            <a:lvl3pPr>
              <a:defRPr sz="2400"/>
            </a:lvl3pPr>
            <a:lvl4pPr marL="1600200" indent="-228600">
              <a:buFont typeface="Courier New"/>
              <a:buChar char="o"/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66337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10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3181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Inhalt mit Beschriftu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8162" y="221305"/>
            <a:ext cx="3008313" cy="871538"/>
          </a:xfrm>
        </p:spPr>
        <p:txBody>
          <a:bodyPr anchor="t"/>
          <a:lstStyle>
            <a:lvl1pPr algn="l">
              <a:lnSpc>
                <a:spcPct val="90000"/>
              </a:lnSpc>
              <a:defRPr sz="3000" b="0"/>
            </a:lvl1pPr>
          </a:lstStyle>
          <a:p>
            <a:r>
              <a:rPr lang="de-DE" dirty="0"/>
              <a:t>Mastertitel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2285" y="221305"/>
            <a:ext cx="5111750" cy="4389835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3200"/>
            </a:lvl1pPr>
            <a:lvl2pPr marL="742950" indent="-285750">
              <a:buFont typeface="Wingdings" charset="2"/>
              <a:buChar char="§"/>
              <a:defRPr sz="2800"/>
            </a:lvl2pPr>
            <a:lvl3pPr>
              <a:defRPr sz="2400"/>
            </a:lvl3pPr>
            <a:lvl4pPr marL="1600200" indent="-228600">
              <a:buFont typeface="Courier New"/>
              <a:buChar char="o"/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888162" y="1092843"/>
            <a:ext cx="3008313" cy="3507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10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609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2249" y="1063229"/>
            <a:ext cx="8659502" cy="3531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260996" y="4707191"/>
            <a:ext cx="5418610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877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84" r:id="rId3"/>
    <p:sldLayoutId id="2147483650" r:id="rId4"/>
    <p:sldLayoutId id="2147483652" r:id="rId5"/>
    <p:sldLayoutId id="2147483672" r:id="rId6"/>
    <p:sldLayoutId id="2147483653" r:id="rId7"/>
    <p:sldLayoutId id="2147483656" r:id="rId8"/>
    <p:sldLayoutId id="2147483673" r:id="rId9"/>
    <p:sldLayoutId id="2147483675" r:id="rId10"/>
    <p:sldLayoutId id="214748368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2" r:id="rId17"/>
    <p:sldLayoutId id="2147483683" r:id="rId18"/>
  </p:sldLayoutIdLst>
  <p:hf hd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500" kern="1200">
          <a:solidFill>
            <a:schemeClr val="tx1"/>
          </a:solidFill>
          <a:latin typeface="HSD Sans"/>
          <a:ea typeface="+mj-ea"/>
          <a:cs typeface="HSD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Modul D3.2 – </a:t>
            </a:r>
            <a:r>
              <a:rPr lang="de-DE" dirty="0" err="1"/>
              <a:t>Lecture</a:t>
            </a:r>
            <a:r>
              <a:rPr lang="de-DE" dirty="0"/>
              <a:t> 1.2 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Information Security and Privacy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971375E-260F-AF13-79F0-4AF9E52E232D}"/>
              </a:ext>
            </a:extLst>
          </p:cNvPr>
          <p:cNvSpPr txBox="1"/>
          <p:nvPr/>
        </p:nvSpPr>
        <p:spPr>
          <a:xfrm>
            <a:off x="200234" y="4084764"/>
            <a:ext cx="393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Referent: Dr. Jörg Cosfeld</a:t>
            </a:r>
          </a:p>
        </p:txBody>
      </p:sp>
    </p:spTree>
    <p:extLst>
      <p:ext uri="{BB962C8B-B14F-4D97-AF65-F5344CB8AC3E}">
        <p14:creationId xmlns:p14="http://schemas.microsoft.com/office/powerpoint/2010/main" val="1916215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Schutzziele der 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10</a:t>
            </a:fld>
            <a:endParaRPr lang="de-DE"/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B98DEB8-73E1-696E-2078-F7CA3C7E1E4F}"/>
              </a:ext>
            </a:extLst>
          </p:cNvPr>
          <p:cNvCxnSpPr/>
          <p:nvPr/>
        </p:nvCxnSpPr>
        <p:spPr>
          <a:xfrm>
            <a:off x="993380" y="1541799"/>
            <a:ext cx="0" cy="261638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41B0D9A-EA6A-25AF-F7DE-916D7AA81B05}"/>
              </a:ext>
            </a:extLst>
          </p:cNvPr>
          <p:cNvCxnSpPr>
            <a:cxnSpLocks/>
          </p:cNvCxnSpPr>
          <p:nvPr/>
        </p:nvCxnSpPr>
        <p:spPr>
          <a:xfrm flipH="1">
            <a:off x="818731" y="3996884"/>
            <a:ext cx="341175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Gleichschenkliges Dreieck 10">
            <a:extLst>
              <a:ext uri="{FF2B5EF4-FFF2-40B4-BE49-F238E27FC236}">
                <a16:creationId xmlns:a16="http://schemas.microsoft.com/office/drawing/2014/main" id="{24103F54-F185-844F-8B61-B8AA092350F8}"/>
              </a:ext>
            </a:extLst>
          </p:cNvPr>
          <p:cNvSpPr/>
          <p:nvPr/>
        </p:nvSpPr>
        <p:spPr>
          <a:xfrm>
            <a:off x="913286" y="1334890"/>
            <a:ext cx="160187" cy="2536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61CAC78A-CFDC-C3C8-D26C-EBC2EF189D89}"/>
              </a:ext>
            </a:extLst>
          </p:cNvPr>
          <p:cNvSpPr/>
          <p:nvPr/>
        </p:nvSpPr>
        <p:spPr>
          <a:xfrm rot="5400000">
            <a:off x="4190441" y="3868956"/>
            <a:ext cx="160187" cy="2536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6EE2E4-8E1D-0B6E-964D-756DE89B9544}"/>
              </a:ext>
            </a:extLst>
          </p:cNvPr>
          <p:cNvSpPr txBox="1"/>
          <p:nvPr/>
        </p:nvSpPr>
        <p:spPr>
          <a:xfrm>
            <a:off x="2129149" y="4022196"/>
            <a:ext cx="1722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>
                <a:latin typeface="Bookman Old Style" panose="02050604050505020204" pitchFamily="18" charset="0"/>
                <a:cs typeface="Calibri" panose="020F0502020204030204" pitchFamily="34" charset="0"/>
              </a:rPr>
              <a:t>time </a:t>
            </a:r>
            <a:r>
              <a:rPr lang="de-DE" sz="1200" dirty="0">
                <a:latin typeface="Bookman Old Style" panose="02050604050505020204" pitchFamily="18" charset="0"/>
                <a:cs typeface="Calibri" panose="020F0502020204030204" pitchFamily="34" charset="0"/>
              </a:rPr>
              <a:t>[s]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8B780A-8102-3DEF-1A69-4A7B9372C74E}"/>
              </a:ext>
            </a:extLst>
          </p:cNvPr>
          <p:cNvSpPr txBox="1"/>
          <p:nvPr/>
        </p:nvSpPr>
        <p:spPr>
          <a:xfrm rot="16200000">
            <a:off x="-42274" y="2345816"/>
            <a:ext cx="1722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>
                <a:latin typeface="Bookman Old Style" panose="02050604050505020204" pitchFamily="18" charset="0"/>
                <a:cs typeface="Calibri" panose="020F0502020204030204" pitchFamily="34" charset="0"/>
              </a:rPr>
              <a:t>Risk and rate</a:t>
            </a:r>
            <a:r>
              <a:rPr lang="de-DE" sz="1200" dirty="0">
                <a:latin typeface="Bookman Old Style" panose="02050604050505020204" pitchFamily="18" charset="0"/>
                <a:cs typeface="Calibri" panose="020F0502020204030204" pitchFamily="34" charset="0"/>
              </a:rPr>
              <a:t> [au.]</a:t>
            </a:r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4D33E15F-818E-AF2D-4C2E-FA619DA28B33}"/>
              </a:ext>
            </a:extLst>
          </p:cNvPr>
          <p:cNvSpPr/>
          <p:nvPr/>
        </p:nvSpPr>
        <p:spPr>
          <a:xfrm>
            <a:off x="1001168" y="2258713"/>
            <a:ext cx="3517436" cy="1432259"/>
          </a:xfrm>
          <a:custGeom>
            <a:avLst/>
            <a:gdLst>
              <a:gd name="connsiteX0" fmla="*/ 0 w 2469547"/>
              <a:gd name="connsiteY0" fmla="*/ 1882195 h 1882195"/>
              <a:gd name="connsiteX1" fmla="*/ 1394960 w 2469547"/>
              <a:gd name="connsiteY1" fmla="*/ 1234773 h 1882195"/>
              <a:gd name="connsiteX2" fmla="*/ 2469547 w 2469547"/>
              <a:gd name="connsiteY2" fmla="*/ 0 h 188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9547" h="1882195">
                <a:moveTo>
                  <a:pt x="0" y="1882195"/>
                </a:moveTo>
                <a:cubicBezTo>
                  <a:pt x="491684" y="1715333"/>
                  <a:pt x="983369" y="1548472"/>
                  <a:pt x="1394960" y="1234773"/>
                </a:cubicBezTo>
                <a:cubicBezTo>
                  <a:pt x="1806551" y="921074"/>
                  <a:pt x="2138049" y="460537"/>
                  <a:pt x="2469547" y="0"/>
                </a:cubicBezTo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FC751354-6787-21EC-36B4-DE3181123B41}"/>
              </a:ext>
            </a:extLst>
          </p:cNvPr>
          <p:cNvSpPr/>
          <p:nvPr/>
        </p:nvSpPr>
        <p:spPr>
          <a:xfrm>
            <a:off x="1453918" y="2113166"/>
            <a:ext cx="2469547" cy="1882195"/>
          </a:xfrm>
          <a:custGeom>
            <a:avLst/>
            <a:gdLst>
              <a:gd name="connsiteX0" fmla="*/ 0 w 2469547"/>
              <a:gd name="connsiteY0" fmla="*/ 1882195 h 1882195"/>
              <a:gd name="connsiteX1" fmla="*/ 1394960 w 2469547"/>
              <a:gd name="connsiteY1" fmla="*/ 1234773 h 1882195"/>
              <a:gd name="connsiteX2" fmla="*/ 2469547 w 2469547"/>
              <a:gd name="connsiteY2" fmla="*/ 0 h 188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9547" h="1882195">
                <a:moveTo>
                  <a:pt x="0" y="1882195"/>
                </a:moveTo>
                <a:cubicBezTo>
                  <a:pt x="491684" y="1715333"/>
                  <a:pt x="983369" y="1548472"/>
                  <a:pt x="1394960" y="1234773"/>
                </a:cubicBezTo>
                <a:cubicBezTo>
                  <a:pt x="1806551" y="921074"/>
                  <a:pt x="2138049" y="460537"/>
                  <a:pt x="2469547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65FC261-086D-04CE-AF22-1ABE9C134FD0}"/>
              </a:ext>
            </a:extLst>
          </p:cNvPr>
          <p:cNvSpPr txBox="1"/>
          <p:nvPr/>
        </p:nvSpPr>
        <p:spPr>
          <a:xfrm>
            <a:off x="3807220" y="880961"/>
            <a:ext cx="2175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latin typeface="Bookman Old Style" panose="02050604050505020204" pitchFamily="18" charset="0"/>
              </a:rPr>
              <a:t>rate</a:t>
            </a:r>
          </a:p>
          <a:p>
            <a:r>
              <a:rPr lang="de-DE" i="1" dirty="0" err="1">
                <a:latin typeface="Bookman Old Style" panose="02050604050505020204" pitchFamily="18" charset="0"/>
              </a:rPr>
              <a:t>risk</a:t>
            </a:r>
            <a:endParaRPr lang="de-DE" i="1" dirty="0">
              <a:latin typeface="Bookman Old Style" panose="02050604050505020204" pitchFamily="18" charset="0"/>
            </a:endParaRPr>
          </a:p>
          <a:p>
            <a:endParaRPr lang="de-DE" i="1" dirty="0">
              <a:latin typeface="Bookman Old Style" panose="02050604050505020204" pitchFamily="18" charset="0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308D828-470E-5BAA-685A-1DE87010E22B}"/>
              </a:ext>
            </a:extLst>
          </p:cNvPr>
          <p:cNvCxnSpPr/>
          <p:nvPr/>
        </p:nvCxnSpPr>
        <p:spPr>
          <a:xfrm>
            <a:off x="3465709" y="1081195"/>
            <a:ext cx="26141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864EA96-5E7B-E5CB-4573-6E14C69FD2D3}"/>
              </a:ext>
            </a:extLst>
          </p:cNvPr>
          <p:cNvCxnSpPr/>
          <p:nvPr/>
        </p:nvCxnSpPr>
        <p:spPr>
          <a:xfrm>
            <a:off x="3465709" y="1340386"/>
            <a:ext cx="261419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0D9DA27E-09E0-1B8B-CF61-C1E13A3BFB73}"/>
              </a:ext>
            </a:extLst>
          </p:cNvPr>
          <p:cNvSpPr/>
          <p:nvPr/>
        </p:nvSpPr>
        <p:spPr>
          <a:xfrm>
            <a:off x="3378939" y="928597"/>
            <a:ext cx="1089052" cy="61981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2BC47DF-852E-6B1A-3775-6EEA479D4000}"/>
              </a:ext>
            </a:extLst>
          </p:cNvPr>
          <p:cNvSpPr txBox="1"/>
          <p:nvPr/>
        </p:nvSpPr>
        <p:spPr>
          <a:xfrm>
            <a:off x="4857889" y="2514597"/>
            <a:ext cx="4236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Digitalisierung – Bremser </a:t>
            </a:r>
            <a:r>
              <a:rPr lang="de-DE" sz="1600" b="1" dirty="0"/>
              <a:t>Hürden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Schlechte Softwarequalität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Mailverschlüsselungen (TLS)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Umgang mit komplexen Systemen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Angepasste </a:t>
            </a:r>
            <a:r>
              <a:rPr lang="de-DE" sz="1600" dirty="0" err="1"/>
              <a:t>Sicherheitsarichtektur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Sichere Hardware</a:t>
            </a:r>
          </a:p>
        </p:txBody>
      </p:sp>
      <p:pic>
        <p:nvPicPr>
          <p:cNvPr id="7" name="Grafik 6" descr="Geld">
            <a:extLst>
              <a:ext uri="{FF2B5EF4-FFF2-40B4-BE49-F238E27FC236}">
                <a16:creationId xmlns:a16="http://schemas.microsoft.com/office/drawing/2014/main" id="{F9B0BC16-D9A2-5F37-1EC0-666466C06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6863" y="1760910"/>
            <a:ext cx="914400" cy="914400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F0DD852C-B215-EB84-6170-6FABEC6FAAA1}"/>
              </a:ext>
            </a:extLst>
          </p:cNvPr>
          <p:cNvCxnSpPr/>
          <p:nvPr/>
        </p:nvCxnSpPr>
        <p:spPr>
          <a:xfrm>
            <a:off x="1446131" y="1728740"/>
            <a:ext cx="1121251" cy="11212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CF35B1F4-0A22-3B88-B11D-2B63A605AE94}"/>
              </a:ext>
            </a:extLst>
          </p:cNvPr>
          <p:cNvCxnSpPr>
            <a:cxnSpLocks/>
          </p:cNvCxnSpPr>
          <p:nvPr/>
        </p:nvCxnSpPr>
        <p:spPr>
          <a:xfrm flipH="1">
            <a:off x="1560406" y="1850717"/>
            <a:ext cx="877673" cy="11241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17126FD6-AD11-84CC-162D-74A6B0FE76FD}"/>
              </a:ext>
            </a:extLst>
          </p:cNvPr>
          <p:cNvSpPr txBox="1"/>
          <p:nvPr/>
        </p:nvSpPr>
        <p:spPr>
          <a:xfrm>
            <a:off x="5666850" y="750079"/>
            <a:ext cx="229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Kreuzung der Kurven </a:t>
            </a:r>
          </a:p>
          <a:p>
            <a:r>
              <a:rPr lang="de-DE" dirty="0"/>
              <a:t>         =</a:t>
            </a:r>
          </a:p>
          <a:p>
            <a:r>
              <a:rPr lang="de-DE" dirty="0"/>
              <a:t>Nicht Wirtschaftlich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34FD695-5338-87AC-C193-B7A331C34CCE}"/>
              </a:ext>
            </a:extLst>
          </p:cNvPr>
          <p:cNvSpPr/>
          <p:nvPr/>
        </p:nvSpPr>
        <p:spPr>
          <a:xfrm>
            <a:off x="5619889" y="750079"/>
            <a:ext cx="2338778" cy="123788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238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Schutzziele der 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11</a:t>
            </a:fld>
            <a:endParaRPr lang="de-DE"/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B98DEB8-73E1-696E-2078-F7CA3C7E1E4F}"/>
              </a:ext>
            </a:extLst>
          </p:cNvPr>
          <p:cNvCxnSpPr/>
          <p:nvPr/>
        </p:nvCxnSpPr>
        <p:spPr>
          <a:xfrm>
            <a:off x="993380" y="1541799"/>
            <a:ext cx="0" cy="261638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41B0D9A-EA6A-25AF-F7DE-916D7AA81B05}"/>
              </a:ext>
            </a:extLst>
          </p:cNvPr>
          <p:cNvCxnSpPr>
            <a:cxnSpLocks/>
          </p:cNvCxnSpPr>
          <p:nvPr/>
        </p:nvCxnSpPr>
        <p:spPr>
          <a:xfrm flipH="1">
            <a:off x="818731" y="3996884"/>
            <a:ext cx="341175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Gleichschenkliges Dreieck 10">
            <a:extLst>
              <a:ext uri="{FF2B5EF4-FFF2-40B4-BE49-F238E27FC236}">
                <a16:creationId xmlns:a16="http://schemas.microsoft.com/office/drawing/2014/main" id="{24103F54-F185-844F-8B61-B8AA092350F8}"/>
              </a:ext>
            </a:extLst>
          </p:cNvPr>
          <p:cNvSpPr/>
          <p:nvPr/>
        </p:nvSpPr>
        <p:spPr>
          <a:xfrm>
            <a:off x="913286" y="1334890"/>
            <a:ext cx="160187" cy="2536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61CAC78A-CFDC-C3C8-D26C-EBC2EF189D89}"/>
              </a:ext>
            </a:extLst>
          </p:cNvPr>
          <p:cNvSpPr/>
          <p:nvPr/>
        </p:nvSpPr>
        <p:spPr>
          <a:xfrm rot="5400000">
            <a:off x="4190441" y="3868956"/>
            <a:ext cx="160187" cy="2536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6EE2E4-8E1D-0B6E-964D-756DE89B9544}"/>
              </a:ext>
            </a:extLst>
          </p:cNvPr>
          <p:cNvSpPr txBox="1"/>
          <p:nvPr/>
        </p:nvSpPr>
        <p:spPr>
          <a:xfrm>
            <a:off x="2129149" y="4022196"/>
            <a:ext cx="1722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>
                <a:latin typeface="Bookman Old Style" panose="02050604050505020204" pitchFamily="18" charset="0"/>
                <a:cs typeface="Calibri" panose="020F0502020204030204" pitchFamily="34" charset="0"/>
              </a:rPr>
              <a:t>time </a:t>
            </a:r>
            <a:r>
              <a:rPr lang="de-DE" sz="1200" dirty="0">
                <a:latin typeface="Bookman Old Style" panose="02050604050505020204" pitchFamily="18" charset="0"/>
                <a:cs typeface="Calibri" panose="020F0502020204030204" pitchFamily="34" charset="0"/>
              </a:rPr>
              <a:t>[s]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8B780A-8102-3DEF-1A69-4A7B9372C74E}"/>
              </a:ext>
            </a:extLst>
          </p:cNvPr>
          <p:cNvSpPr txBox="1"/>
          <p:nvPr/>
        </p:nvSpPr>
        <p:spPr>
          <a:xfrm rot="16200000">
            <a:off x="-42274" y="2345816"/>
            <a:ext cx="1722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>
                <a:latin typeface="Bookman Old Style" panose="02050604050505020204" pitchFamily="18" charset="0"/>
                <a:cs typeface="Calibri" panose="020F0502020204030204" pitchFamily="34" charset="0"/>
              </a:rPr>
              <a:t>Risk and rate</a:t>
            </a:r>
            <a:r>
              <a:rPr lang="de-DE" sz="1200" dirty="0">
                <a:latin typeface="Bookman Old Style" panose="02050604050505020204" pitchFamily="18" charset="0"/>
                <a:cs typeface="Calibri" panose="020F0502020204030204" pitchFamily="34" charset="0"/>
              </a:rPr>
              <a:t> [au.]</a:t>
            </a:r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4D33E15F-818E-AF2D-4C2E-FA619DA28B33}"/>
              </a:ext>
            </a:extLst>
          </p:cNvPr>
          <p:cNvSpPr/>
          <p:nvPr/>
        </p:nvSpPr>
        <p:spPr>
          <a:xfrm>
            <a:off x="1001168" y="1804291"/>
            <a:ext cx="2585798" cy="1886681"/>
          </a:xfrm>
          <a:custGeom>
            <a:avLst/>
            <a:gdLst>
              <a:gd name="connsiteX0" fmla="*/ 0 w 2469547"/>
              <a:gd name="connsiteY0" fmla="*/ 1882195 h 1882195"/>
              <a:gd name="connsiteX1" fmla="*/ 1394960 w 2469547"/>
              <a:gd name="connsiteY1" fmla="*/ 1234773 h 1882195"/>
              <a:gd name="connsiteX2" fmla="*/ 2469547 w 2469547"/>
              <a:gd name="connsiteY2" fmla="*/ 0 h 188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9547" h="1882195">
                <a:moveTo>
                  <a:pt x="0" y="1882195"/>
                </a:moveTo>
                <a:cubicBezTo>
                  <a:pt x="491684" y="1715333"/>
                  <a:pt x="983369" y="1548472"/>
                  <a:pt x="1394960" y="1234773"/>
                </a:cubicBezTo>
                <a:cubicBezTo>
                  <a:pt x="1806551" y="921074"/>
                  <a:pt x="2138049" y="460537"/>
                  <a:pt x="2469547" y="0"/>
                </a:cubicBezTo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FC751354-6787-21EC-36B4-DE3181123B41}"/>
              </a:ext>
            </a:extLst>
          </p:cNvPr>
          <p:cNvSpPr/>
          <p:nvPr/>
        </p:nvSpPr>
        <p:spPr>
          <a:xfrm>
            <a:off x="1453918" y="2113166"/>
            <a:ext cx="2469547" cy="1882195"/>
          </a:xfrm>
          <a:custGeom>
            <a:avLst/>
            <a:gdLst>
              <a:gd name="connsiteX0" fmla="*/ 0 w 2469547"/>
              <a:gd name="connsiteY0" fmla="*/ 1882195 h 1882195"/>
              <a:gd name="connsiteX1" fmla="*/ 1394960 w 2469547"/>
              <a:gd name="connsiteY1" fmla="*/ 1234773 h 1882195"/>
              <a:gd name="connsiteX2" fmla="*/ 2469547 w 2469547"/>
              <a:gd name="connsiteY2" fmla="*/ 0 h 188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9547" h="1882195">
                <a:moveTo>
                  <a:pt x="0" y="1882195"/>
                </a:moveTo>
                <a:cubicBezTo>
                  <a:pt x="491684" y="1715333"/>
                  <a:pt x="983369" y="1548472"/>
                  <a:pt x="1394960" y="1234773"/>
                </a:cubicBezTo>
                <a:cubicBezTo>
                  <a:pt x="1806551" y="921074"/>
                  <a:pt x="2138049" y="460537"/>
                  <a:pt x="2469547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65FC261-086D-04CE-AF22-1ABE9C134FD0}"/>
              </a:ext>
            </a:extLst>
          </p:cNvPr>
          <p:cNvSpPr txBox="1"/>
          <p:nvPr/>
        </p:nvSpPr>
        <p:spPr>
          <a:xfrm>
            <a:off x="3807220" y="880961"/>
            <a:ext cx="2175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latin typeface="Bookman Old Style" panose="02050604050505020204" pitchFamily="18" charset="0"/>
              </a:rPr>
              <a:t>rate</a:t>
            </a:r>
          </a:p>
          <a:p>
            <a:r>
              <a:rPr lang="de-DE" i="1" dirty="0" err="1">
                <a:latin typeface="Bookman Old Style" panose="02050604050505020204" pitchFamily="18" charset="0"/>
              </a:rPr>
              <a:t>risk</a:t>
            </a:r>
            <a:endParaRPr lang="de-DE" i="1" dirty="0">
              <a:latin typeface="Bookman Old Style" panose="02050604050505020204" pitchFamily="18" charset="0"/>
            </a:endParaRPr>
          </a:p>
          <a:p>
            <a:endParaRPr lang="de-DE" i="1" dirty="0">
              <a:latin typeface="Bookman Old Style" panose="02050604050505020204" pitchFamily="18" charset="0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308D828-470E-5BAA-685A-1DE87010E22B}"/>
              </a:ext>
            </a:extLst>
          </p:cNvPr>
          <p:cNvCxnSpPr/>
          <p:nvPr/>
        </p:nvCxnSpPr>
        <p:spPr>
          <a:xfrm>
            <a:off x="3465709" y="1081195"/>
            <a:ext cx="26141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864EA96-5E7B-E5CB-4573-6E14C69FD2D3}"/>
              </a:ext>
            </a:extLst>
          </p:cNvPr>
          <p:cNvCxnSpPr/>
          <p:nvPr/>
        </p:nvCxnSpPr>
        <p:spPr>
          <a:xfrm>
            <a:off x="3465709" y="1340386"/>
            <a:ext cx="261419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0D9DA27E-09E0-1B8B-CF61-C1E13A3BFB73}"/>
              </a:ext>
            </a:extLst>
          </p:cNvPr>
          <p:cNvSpPr/>
          <p:nvPr/>
        </p:nvSpPr>
        <p:spPr>
          <a:xfrm>
            <a:off x="3378939" y="928597"/>
            <a:ext cx="1089052" cy="61981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2BC47DF-852E-6B1A-3775-6EEA479D4000}"/>
              </a:ext>
            </a:extLst>
          </p:cNvPr>
          <p:cNvSpPr txBox="1"/>
          <p:nvPr/>
        </p:nvSpPr>
        <p:spPr>
          <a:xfrm>
            <a:off x="4857889" y="2514597"/>
            <a:ext cx="4236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Digitalisierung – Bremser </a:t>
            </a:r>
            <a:r>
              <a:rPr lang="de-DE" sz="1600" b="1" dirty="0"/>
              <a:t>Hürden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Schlechte Softwarequalität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Mailverschlüsselungen (TLS)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Umgang mit komplexen Systemen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Angepasste </a:t>
            </a:r>
            <a:r>
              <a:rPr lang="de-DE" sz="1600" dirty="0" err="1"/>
              <a:t>Sicherheitsarichtektur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Sichere Hardware</a:t>
            </a: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5D108A77-258B-2B15-C747-560EA245143B}"/>
              </a:ext>
            </a:extLst>
          </p:cNvPr>
          <p:cNvSpPr/>
          <p:nvPr/>
        </p:nvSpPr>
        <p:spPr>
          <a:xfrm rot="369572">
            <a:off x="3414453" y="2183109"/>
            <a:ext cx="1343239" cy="734231"/>
          </a:xfrm>
          <a:custGeom>
            <a:avLst/>
            <a:gdLst>
              <a:gd name="connsiteX0" fmla="*/ 0 w 1521776"/>
              <a:gd name="connsiteY0" fmla="*/ 734231 h 734231"/>
              <a:gd name="connsiteX1" fmla="*/ 760888 w 1521776"/>
              <a:gd name="connsiteY1" fmla="*/ 41 h 734231"/>
              <a:gd name="connsiteX2" fmla="*/ 1521776 w 1521776"/>
              <a:gd name="connsiteY2" fmla="*/ 707533 h 734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1776" h="734231">
                <a:moveTo>
                  <a:pt x="0" y="734231"/>
                </a:moveTo>
                <a:cubicBezTo>
                  <a:pt x="253629" y="369361"/>
                  <a:pt x="507259" y="4491"/>
                  <a:pt x="760888" y="41"/>
                </a:cubicBezTo>
                <a:cubicBezTo>
                  <a:pt x="1014517" y="-4409"/>
                  <a:pt x="1268146" y="351562"/>
                  <a:pt x="1521776" y="707533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F4A689F-877F-B71D-AC6F-3C5A6D19AD04}"/>
              </a:ext>
            </a:extLst>
          </p:cNvPr>
          <p:cNvSpPr txBox="1"/>
          <p:nvPr/>
        </p:nvSpPr>
        <p:spPr>
          <a:xfrm>
            <a:off x="4992491" y="14816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340EAAA-6FE6-BB34-CCB6-F477DBCD6232}"/>
              </a:ext>
            </a:extLst>
          </p:cNvPr>
          <p:cNvCxnSpPr/>
          <p:nvPr/>
        </p:nvCxnSpPr>
        <p:spPr>
          <a:xfrm>
            <a:off x="6460875" y="928597"/>
            <a:ext cx="0" cy="458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730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Vermeiden von Angriffen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12</a:t>
            </a:fld>
            <a:endParaRPr lang="de-DE"/>
          </a:p>
          <a:p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F4A689F-877F-B71D-AC6F-3C5A6D19AD04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6E8B326-249E-E097-6675-2397C5487460}"/>
              </a:ext>
            </a:extLst>
          </p:cNvPr>
          <p:cNvSpPr/>
          <p:nvPr/>
        </p:nvSpPr>
        <p:spPr>
          <a:xfrm>
            <a:off x="1134657" y="1241448"/>
            <a:ext cx="233605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D5F3EC4-FB02-C5F2-E480-7D416CC730CC}"/>
              </a:ext>
            </a:extLst>
          </p:cNvPr>
          <p:cNvCxnSpPr>
            <a:stCxn id="2" idx="3"/>
          </p:cNvCxnSpPr>
          <p:nvPr/>
        </p:nvCxnSpPr>
        <p:spPr>
          <a:xfrm>
            <a:off x="3470715" y="1378275"/>
            <a:ext cx="1041215" cy="3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BB547119-C693-6915-A178-32F00C691720}"/>
              </a:ext>
            </a:extLst>
          </p:cNvPr>
          <p:cNvSpPr txBox="1"/>
          <p:nvPr/>
        </p:nvSpPr>
        <p:spPr>
          <a:xfrm>
            <a:off x="5187824" y="921932"/>
            <a:ext cx="3177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Definition:</a:t>
            </a:r>
          </a:p>
          <a:p>
            <a:r>
              <a:rPr lang="de-DE" dirty="0"/>
              <a:t>Ein angestrebter Schutz von der Wirtschaftlichkeit eines Unternehmens ist die Idee Schaden zu vermeiden.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9E4E6DD-54AF-2913-0158-6C3907B22EE8}"/>
              </a:ext>
            </a:extLst>
          </p:cNvPr>
          <p:cNvSpPr txBox="1"/>
          <p:nvPr/>
        </p:nvSpPr>
        <p:spPr>
          <a:xfrm>
            <a:off x="5701249" y="2571750"/>
            <a:ext cx="162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Vermeidungsstrategie</a:t>
            </a:r>
          </a:p>
        </p:txBody>
      </p:sp>
    </p:spTree>
    <p:extLst>
      <p:ext uri="{BB962C8B-B14F-4D97-AF65-F5344CB8AC3E}">
        <p14:creationId xmlns:p14="http://schemas.microsoft.com/office/powerpoint/2010/main" val="240840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Vermeiden von Angriffen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13</a:t>
            </a:fld>
            <a:endParaRPr lang="de-DE"/>
          </a:p>
          <a:p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F4A689F-877F-B71D-AC6F-3C5A6D19AD04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6E8B326-249E-E097-6675-2397C5487460}"/>
              </a:ext>
            </a:extLst>
          </p:cNvPr>
          <p:cNvSpPr/>
          <p:nvPr/>
        </p:nvSpPr>
        <p:spPr>
          <a:xfrm>
            <a:off x="1134657" y="1241448"/>
            <a:ext cx="233605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D5F3EC4-FB02-C5F2-E480-7D416CC730CC}"/>
              </a:ext>
            </a:extLst>
          </p:cNvPr>
          <p:cNvCxnSpPr>
            <a:stCxn id="2" idx="3"/>
          </p:cNvCxnSpPr>
          <p:nvPr/>
        </p:nvCxnSpPr>
        <p:spPr>
          <a:xfrm>
            <a:off x="3470715" y="1378275"/>
            <a:ext cx="1041215" cy="3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BB547119-C693-6915-A178-32F00C691720}"/>
              </a:ext>
            </a:extLst>
          </p:cNvPr>
          <p:cNvSpPr txBox="1"/>
          <p:nvPr/>
        </p:nvSpPr>
        <p:spPr>
          <a:xfrm>
            <a:off x="5187824" y="921932"/>
            <a:ext cx="3177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Definition:</a:t>
            </a:r>
          </a:p>
          <a:p>
            <a:r>
              <a:rPr lang="de-DE" dirty="0"/>
              <a:t>Ein angestrebter Schutz von der Wirtschaftlichkeit eines Unternehmens ist die Idee Schaden zu vermeiden.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9E4E6DD-54AF-2913-0158-6C3907B22EE8}"/>
              </a:ext>
            </a:extLst>
          </p:cNvPr>
          <p:cNvSpPr txBox="1"/>
          <p:nvPr/>
        </p:nvSpPr>
        <p:spPr>
          <a:xfrm>
            <a:off x="5701249" y="2571750"/>
            <a:ext cx="162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Vermeidungsstrategie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53CD291-FCB9-0DE6-296E-DBE67E5D6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219" y="3331775"/>
            <a:ext cx="1429951" cy="126172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EEAD620-71A2-8355-D43D-B053FD8E4C80}"/>
              </a:ext>
            </a:extLst>
          </p:cNvPr>
          <p:cNvSpPr txBox="1"/>
          <p:nvPr/>
        </p:nvSpPr>
        <p:spPr>
          <a:xfrm>
            <a:off x="2964723" y="3772462"/>
            <a:ext cx="2736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Beispiel: Autoreifen mit Pannenschutz</a:t>
            </a:r>
          </a:p>
        </p:txBody>
      </p:sp>
    </p:spTree>
    <p:extLst>
      <p:ext uri="{BB962C8B-B14F-4D97-AF65-F5344CB8AC3E}">
        <p14:creationId xmlns:p14="http://schemas.microsoft.com/office/powerpoint/2010/main" val="3671580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Vermeiden von Angriffen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14</a:t>
            </a:fld>
            <a:endParaRPr lang="de-DE"/>
          </a:p>
          <a:p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F4A689F-877F-B71D-AC6F-3C5A6D19AD04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6E8B326-249E-E097-6675-2397C5487460}"/>
              </a:ext>
            </a:extLst>
          </p:cNvPr>
          <p:cNvSpPr/>
          <p:nvPr/>
        </p:nvSpPr>
        <p:spPr>
          <a:xfrm>
            <a:off x="1134657" y="1241448"/>
            <a:ext cx="233605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D5F3EC4-FB02-C5F2-E480-7D416CC730CC}"/>
              </a:ext>
            </a:extLst>
          </p:cNvPr>
          <p:cNvCxnSpPr>
            <a:stCxn id="2" idx="3"/>
          </p:cNvCxnSpPr>
          <p:nvPr/>
        </p:nvCxnSpPr>
        <p:spPr>
          <a:xfrm>
            <a:off x="3470715" y="1378275"/>
            <a:ext cx="1041215" cy="3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9E4E6DD-54AF-2913-0158-6C3907B22EE8}"/>
              </a:ext>
            </a:extLst>
          </p:cNvPr>
          <p:cNvSpPr txBox="1"/>
          <p:nvPr/>
        </p:nvSpPr>
        <p:spPr>
          <a:xfrm>
            <a:off x="5701249" y="2571750"/>
            <a:ext cx="162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Vermeidungsstrategie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53CD291-FCB9-0DE6-296E-DBE67E5D6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219" y="3331775"/>
            <a:ext cx="1429951" cy="126172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EEAD620-71A2-8355-D43D-B053FD8E4C80}"/>
              </a:ext>
            </a:extLst>
          </p:cNvPr>
          <p:cNvSpPr txBox="1"/>
          <p:nvPr/>
        </p:nvSpPr>
        <p:spPr>
          <a:xfrm>
            <a:off x="2964723" y="3772462"/>
            <a:ext cx="2736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Beispiel: Autoreifen mit Pannenschutz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66565E0-E22B-E471-0B8A-5928B1E52A14}"/>
              </a:ext>
            </a:extLst>
          </p:cNvPr>
          <p:cNvSpPr txBox="1"/>
          <p:nvPr/>
        </p:nvSpPr>
        <p:spPr>
          <a:xfrm>
            <a:off x="5239445" y="595117"/>
            <a:ext cx="3662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Anwendung: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Datensparsamkeit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Nur so viele Daten wie nötig.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Ablageort strategisch wählen</a:t>
            </a:r>
          </a:p>
        </p:txBody>
      </p:sp>
    </p:spTree>
    <p:extLst>
      <p:ext uri="{BB962C8B-B14F-4D97-AF65-F5344CB8AC3E}">
        <p14:creationId xmlns:p14="http://schemas.microsoft.com/office/powerpoint/2010/main" val="2801160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Vermeiden von Angriffen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15</a:t>
            </a:fld>
            <a:endParaRPr lang="de-DE"/>
          </a:p>
          <a:p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F4A689F-877F-B71D-AC6F-3C5A6D19AD04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6E8B326-249E-E097-6675-2397C5487460}"/>
              </a:ext>
            </a:extLst>
          </p:cNvPr>
          <p:cNvSpPr/>
          <p:nvPr/>
        </p:nvSpPr>
        <p:spPr>
          <a:xfrm>
            <a:off x="1134657" y="1241448"/>
            <a:ext cx="233605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D5F3EC4-FB02-C5F2-E480-7D416CC730CC}"/>
              </a:ext>
            </a:extLst>
          </p:cNvPr>
          <p:cNvCxnSpPr>
            <a:stCxn id="2" idx="3"/>
          </p:cNvCxnSpPr>
          <p:nvPr/>
        </p:nvCxnSpPr>
        <p:spPr>
          <a:xfrm>
            <a:off x="3470715" y="1378275"/>
            <a:ext cx="1041215" cy="3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9E4E6DD-54AF-2913-0158-6C3907B22EE8}"/>
              </a:ext>
            </a:extLst>
          </p:cNvPr>
          <p:cNvSpPr txBox="1"/>
          <p:nvPr/>
        </p:nvSpPr>
        <p:spPr>
          <a:xfrm>
            <a:off x="5701249" y="2571750"/>
            <a:ext cx="162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Vermeidungsstrategie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53CD291-FCB9-0DE6-296E-DBE67E5D6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219" y="3331775"/>
            <a:ext cx="1429951" cy="126172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EEAD620-71A2-8355-D43D-B053FD8E4C80}"/>
              </a:ext>
            </a:extLst>
          </p:cNvPr>
          <p:cNvSpPr txBox="1"/>
          <p:nvPr/>
        </p:nvSpPr>
        <p:spPr>
          <a:xfrm>
            <a:off x="2964723" y="3772462"/>
            <a:ext cx="2736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Beispiel: Autoreifen mit Pannenschutz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3D5478F-93A1-AAD1-6474-A9C59CFA942D}"/>
              </a:ext>
            </a:extLst>
          </p:cNvPr>
          <p:cNvSpPr txBox="1"/>
          <p:nvPr/>
        </p:nvSpPr>
        <p:spPr>
          <a:xfrm>
            <a:off x="5239445" y="595117"/>
            <a:ext cx="36623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Anwendung: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Verwendete Produkte / Dienste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Keine Produkte und Dienste mit Schwachstellen anwenden</a:t>
            </a:r>
          </a:p>
        </p:txBody>
      </p:sp>
    </p:spTree>
    <p:extLst>
      <p:ext uri="{BB962C8B-B14F-4D97-AF65-F5344CB8AC3E}">
        <p14:creationId xmlns:p14="http://schemas.microsoft.com/office/powerpoint/2010/main" val="266631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Vermeiden von Angriffen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16</a:t>
            </a:fld>
            <a:endParaRPr lang="de-DE"/>
          </a:p>
          <a:p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F4A689F-877F-B71D-AC6F-3C5A6D19AD04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6E8B326-249E-E097-6675-2397C5487460}"/>
              </a:ext>
            </a:extLst>
          </p:cNvPr>
          <p:cNvSpPr/>
          <p:nvPr/>
        </p:nvSpPr>
        <p:spPr>
          <a:xfrm>
            <a:off x="1134657" y="1241448"/>
            <a:ext cx="233605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D5F3EC4-FB02-C5F2-E480-7D416CC730CC}"/>
              </a:ext>
            </a:extLst>
          </p:cNvPr>
          <p:cNvCxnSpPr>
            <a:stCxn id="2" idx="3"/>
          </p:cNvCxnSpPr>
          <p:nvPr/>
        </p:nvCxnSpPr>
        <p:spPr>
          <a:xfrm>
            <a:off x="3470715" y="1378275"/>
            <a:ext cx="1041215" cy="3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E3D5478F-93A1-AAD1-6474-A9C59CFA942D}"/>
              </a:ext>
            </a:extLst>
          </p:cNvPr>
          <p:cNvSpPr txBox="1"/>
          <p:nvPr/>
        </p:nvSpPr>
        <p:spPr>
          <a:xfrm>
            <a:off x="5239445" y="595117"/>
            <a:ext cx="36623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Anwendung: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Fokussierung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Was sind Daten von sehr hohen wirtschaftlichen Wert?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Schutzbedarfsanalyse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Definition von Schutzbedürftigkeit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EE564B1-687E-0893-B7B8-A4D5FFFB4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917" y="3237375"/>
            <a:ext cx="1854026" cy="1240110"/>
          </a:xfrm>
          <a:prstGeom prst="rect">
            <a:avLst/>
          </a:prstGeom>
        </p:spPr>
      </p:pic>
      <p:pic>
        <p:nvPicPr>
          <p:cNvPr id="14" name="Grafik 13" descr="Lupe">
            <a:extLst>
              <a:ext uri="{FF2B5EF4-FFF2-40B4-BE49-F238E27FC236}">
                <a16:creationId xmlns:a16="http://schemas.microsoft.com/office/drawing/2014/main" id="{0B7A4E0B-2539-6AC7-5C26-ED64F022D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613990">
            <a:off x="3610879" y="2599126"/>
            <a:ext cx="2725214" cy="272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11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Vermeiden von Angriffen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17</a:t>
            </a:fld>
            <a:endParaRPr lang="de-DE"/>
          </a:p>
          <a:p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F4A689F-877F-B71D-AC6F-3C5A6D19AD04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6E8B326-249E-E097-6675-2397C5487460}"/>
              </a:ext>
            </a:extLst>
          </p:cNvPr>
          <p:cNvSpPr/>
          <p:nvPr/>
        </p:nvSpPr>
        <p:spPr>
          <a:xfrm>
            <a:off x="1134657" y="1241448"/>
            <a:ext cx="233605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D5F3EC4-FB02-C5F2-E480-7D416CC730CC}"/>
              </a:ext>
            </a:extLst>
          </p:cNvPr>
          <p:cNvCxnSpPr>
            <a:stCxn id="2" idx="3"/>
          </p:cNvCxnSpPr>
          <p:nvPr/>
        </p:nvCxnSpPr>
        <p:spPr>
          <a:xfrm>
            <a:off x="3470715" y="1378275"/>
            <a:ext cx="1041215" cy="3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E3D5478F-93A1-AAD1-6474-A9C59CFA942D}"/>
              </a:ext>
            </a:extLst>
          </p:cNvPr>
          <p:cNvSpPr txBox="1"/>
          <p:nvPr/>
        </p:nvSpPr>
        <p:spPr>
          <a:xfrm>
            <a:off x="5239445" y="595117"/>
            <a:ext cx="36623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Anwendung: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Wert der Mitarbeiter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Sensibilisieren und Fortbilden (Change Management)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Wissen</a:t>
            </a:r>
            <a:r>
              <a:rPr lang="de-DE" dirty="0"/>
              <a:t> der 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Einstellung</a:t>
            </a:r>
            <a:r>
              <a:rPr lang="de-DE" dirty="0"/>
              <a:t> der 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Relevantes Wissen: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Werte des Unternehmens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1" dirty="0"/>
              <a:t>Organisatorischen Regelungen</a:t>
            </a:r>
          </a:p>
        </p:txBody>
      </p:sp>
      <p:pic>
        <p:nvPicPr>
          <p:cNvPr id="8" name="Grafik 7" descr="Polizei">
            <a:extLst>
              <a:ext uri="{FF2B5EF4-FFF2-40B4-BE49-F238E27FC236}">
                <a16:creationId xmlns:a16="http://schemas.microsoft.com/office/drawing/2014/main" id="{2EB10F3D-2818-B8E6-A90D-635304981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1322" y="3444914"/>
            <a:ext cx="914400" cy="914400"/>
          </a:xfrm>
          <a:prstGeom prst="rect">
            <a:avLst/>
          </a:prstGeom>
        </p:spPr>
      </p:pic>
      <p:pic>
        <p:nvPicPr>
          <p:cNvPr id="13" name="Grafik 12" descr="Benutzer">
            <a:extLst>
              <a:ext uri="{FF2B5EF4-FFF2-40B4-BE49-F238E27FC236}">
                <a16:creationId xmlns:a16="http://schemas.microsoft.com/office/drawing/2014/main" id="{76BAC573-2EF3-9259-80ED-489AFB1A7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6505" y="3444914"/>
            <a:ext cx="914400" cy="914400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F95F15B-D91E-A4BB-F352-4C2349190BE2}"/>
              </a:ext>
            </a:extLst>
          </p:cNvPr>
          <p:cNvCxnSpPr/>
          <p:nvPr/>
        </p:nvCxnSpPr>
        <p:spPr>
          <a:xfrm>
            <a:off x="3417320" y="3902052"/>
            <a:ext cx="4210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14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Vermeiden von Angriffen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18</a:t>
            </a:fld>
            <a:endParaRPr lang="de-DE"/>
          </a:p>
          <a:p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F4A689F-877F-B71D-AC6F-3C5A6D19AD04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6E8B326-249E-E097-6675-2397C5487460}"/>
              </a:ext>
            </a:extLst>
          </p:cNvPr>
          <p:cNvSpPr/>
          <p:nvPr/>
        </p:nvSpPr>
        <p:spPr>
          <a:xfrm>
            <a:off x="1134657" y="1241448"/>
            <a:ext cx="233605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D5F3EC4-FB02-C5F2-E480-7D416CC730CC}"/>
              </a:ext>
            </a:extLst>
          </p:cNvPr>
          <p:cNvCxnSpPr>
            <a:stCxn id="2" idx="3"/>
          </p:cNvCxnSpPr>
          <p:nvPr/>
        </p:nvCxnSpPr>
        <p:spPr>
          <a:xfrm>
            <a:off x="3470715" y="1378275"/>
            <a:ext cx="1041215" cy="3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E3D5478F-93A1-AAD1-6474-A9C59CFA942D}"/>
              </a:ext>
            </a:extLst>
          </p:cNvPr>
          <p:cNvSpPr txBox="1"/>
          <p:nvPr/>
        </p:nvSpPr>
        <p:spPr>
          <a:xfrm>
            <a:off x="5210339" y="595117"/>
            <a:ext cx="3662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Anwendung: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Datensparsamkeit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Produkte / Dienste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Fokussierung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Wert der Mitarbeiter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3154F3-F525-832A-C2DB-484A4E2CC825}"/>
              </a:ext>
            </a:extLst>
          </p:cNvPr>
          <p:cNvSpPr txBox="1"/>
          <p:nvPr/>
        </p:nvSpPr>
        <p:spPr>
          <a:xfrm>
            <a:off x="4385115" y="2356082"/>
            <a:ext cx="4078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Schäden können vermieden werden.</a:t>
            </a:r>
          </a:p>
          <a:p>
            <a:endParaRPr lang="de-DE" dirty="0"/>
          </a:p>
          <a:p>
            <a:r>
              <a:rPr lang="de-DE" b="1" dirty="0"/>
              <a:t>Wenn Angriffsfläche reduziert wird und notwenige Systeme gesichert werden.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3071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Angriffen Entgegenwirken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19</a:t>
            </a:fld>
            <a:endParaRPr lang="de-DE"/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A7A783-EF0B-867F-6DD7-ABBB45B8BB73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D46B8CF-A867-409B-8426-16ABFCC8421F}"/>
              </a:ext>
            </a:extLst>
          </p:cNvPr>
          <p:cNvSpPr/>
          <p:nvPr/>
        </p:nvSpPr>
        <p:spPr>
          <a:xfrm>
            <a:off x="1134657" y="1515101"/>
            <a:ext cx="233605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7EC7906-FDBC-42C9-DEF4-BBE2B0E4FEDD}"/>
              </a:ext>
            </a:extLst>
          </p:cNvPr>
          <p:cNvCxnSpPr>
            <a:stCxn id="14" idx="3"/>
          </p:cNvCxnSpPr>
          <p:nvPr/>
        </p:nvCxnSpPr>
        <p:spPr>
          <a:xfrm>
            <a:off x="3470715" y="1651928"/>
            <a:ext cx="1041215" cy="3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E2C2BBC-D378-6905-0439-F0D456D80319}"/>
              </a:ext>
            </a:extLst>
          </p:cNvPr>
          <p:cNvSpPr txBox="1"/>
          <p:nvPr/>
        </p:nvSpPr>
        <p:spPr>
          <a:xfrm>
            <a:off x="5187824" y="921932"/>
            <a:ext cx="3177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Definition:</a:t>
            </a:r>
          </a:p>
          <a:p>
            <a:r>
              <a:rPr lang="de-DE" dirty="0"/>
              <a:t>Ein bereits vorhandenes Risiko muss minimiert werden.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D9ADC5C-0C6D-49E0-1951-3B401C1DDC86}"/>
              </a:ext>
            </a:extLst>
          </p:cNvPr>
          <p:cNvSpPr txBox="1"/>
          <p:nvPr/>
        </p:nvSpPr>
        <p:spPr>
          <a:xfrm>
            <a:off x="5701249" y="2571750"/>
            <a:ext cx="162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Strategie zur Prävention</a:t>
            </a:r>
          </a:p>
        </p:txBody>
      </p:sp>
    </p:spTree>
    <p:extLst>
      <p:ext uri="{BB962C8B-B14F-4D97-AF65-F5344CB8AC3E}">
        <p14:creationId xmlns:p14="http://schemas.microsoft.com/office/powerpoint/2010/main" val="257053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FD876033-23C0-B7AD-57F4-EA8857D421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Lecture</a:t>
            </a:r>
            <a:r>
              <a:rPr lang="de-DE" dirty="0"/>
              <a:t> 1.2 – Schutzziele der IT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151F9BA-D664-5CAD-8A0B-6E84B46F4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dirty="0" err="1"/>
              <a:t>Lecture</a:t>
            </a:r>
            <a:r>
              <a:rPr lang="de-DE" dirty="0"/>
              <a:t> 1.2 – Schutzziele der IT</a:t>
            </a:r>
          </a:p>
          <a:p>
            <a:pPr algn="l"/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2BBB21-688E-DC55-25F1-141FB7FD7E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4B187C-599D-2B9C-CC40-AFD8E0BE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</a:t>
            </a:fld>
            <a:endParaRPr lang="de-DE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8578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Angriffen Entgegenwirken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20</a:t>
            </a:fld>
            <a:endParaRPr lang="de-DE"/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A7A783-EF0B-867F-6DD7-ABBB45B8BB73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D46B8CF-A867-409B-8426-16ABFCC8421F}"/>
              </a:ext>
            </a:extLst>
          </p:cNvPr>
          <p:cNvSpPr/>
          <p:nvPr/>
        </p:nvSpPr>
        <p:spPr>
          <a:xfrm>
            <a:off x="1134657" y="1515101"/>
            <a:ext cx="233605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7EC7906-FDBC-42C9-DEF4-BBE2B0E4FEDD}"/>
              </a:ext>
            </a:extLst>
          </p:cNvPr>
          <p:cNvCxnSpPr>
            <a:stCxn id="14" idx="3"/>
          </p:cNvCxnSpPr>
          <p:nvPr/>
        </p:nvCxnSpPr>
        <p:spPr>
          <a:xfrm>
            <a:off x="3470715" y="1651928"/>
            <a:ext cx="1041215" cy="3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E2C2BBC-D378-6905-0439-F0D456D80319}"/>
              </a:ext>
            </a:extLst>
          </p:cNvPr>
          <p:cNvSpPr txBox="1"/>
          <p:nvPr/>
        </p:nvSpPr>
        <p:spPr>
          <a:xfrm>
            <a:off x="5187824" y="921932"/>
            <a:ext cx="3177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Anwendung: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Verschlüsselung </a:t>
            </a:r>
            <a:r>
              <a:rPr lang="de-DE" dirty="0"/>
              <a:t>von Daten, Festplatten, TLS/SSL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Schutz vor Dritten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D9ADC5C-0C6D-49E0-1951-3B401C1DDC86}"/>
              </a:ext>
            </a:extLst>
          </p:cNvPr>
          <p:cNvSpPr txBox="1"/>
          <p:nvPr/>
        </p:nvSpPr>
        <p:spPr>
          <a:xfrm>
            <a:off x="5701249" y="2571750"/>
            <a:ext cx="162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Strategie zur Prävention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6E61003-B49A-1D70-BC42-00ADA7448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894" y="3150611"/>
            <a:ext cx="1505341" cy="13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54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Angriffen Entgegenwirken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21</a:t>
            </a:fld>
            <a:endParaRPr lang="de-DE"/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A7A783-EF0B-867F-6DD7-ABBB45B8BB73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D46B8CF-A867-409B-8426-16ABFCC8421F}"/>
              </a:ext>
            </a:extLst>
          </p:cNvPr>
          <p:cNvSpPr/>
          <p:nvPr/>
        </p:nvSpPr>
        <p:spPr>
          <a:xfrm>
            <a:off x="1134657" y="1515101"/>
            <a:ext cx="233605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7EC7906-FDBC-42C9-DEF4-BBE2B0E4FEDD}"/>
              </a:ext>
            </a:extLst>
          </p:cNvPr>
          <p:cNvCxnSpPr>
            <a:stCxn id="14" idx="3"/>
          </p:cNvCxnSpPr>
          <p:nvPr/>
        </p:nvCxnSpPr>
        <p:spPr>
          <a:xfrm>
            <a:off x="3470715" y="1651928"/>
            <a:ext cx="1041215" cy="3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E2C2BBC-D378-6905-0439-F0D456D80319}"/>
              </a:ext>
            </a:extLst>
          </p:cNvPr>
          <p:cNvSpPr txBox="1"/>
          <p:nvPr/>
        </p:nvSpPr>
        <p:spPr>
          <a:xfrm>
            <a:off x="5187823" y="921932"/>
            <a:ext cx="3529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Anwendung: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i="0" u="none" strike="noStrike" baseline="0" dirty="0">
                <a:latin typeface="Arial-BoldMT"/>
              </a:rPr>
              <a:t>Multifaktor-Authentifikationsverfahren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-BoldMT"/>
              </a:rPr>
              <a:t>Ausschluss von unbekannten aus dem System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D9ADC5C-0C6D-49E0-1951-3B401C1DDC86}"/>
              </a:ext>
            </a:extLst>
          </p:cNvPr>
          <p:cNvSpPr txBox="1"/>
          <p:nvPr/>
        </p:nvSpPr>
        <p:spPr>
          <a:xfrm>
            <a:off x="5701249" y="2571750"/>
            <a:ext cx="162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Strategie zur Prävention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6E61003-B49A-1D70-BC42-00ADA7448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894" y="3150611"/>
            <a:ext cx="1505341" cy="13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72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Angriffen Entgegenwirken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22</a:t>
            </a:fld>
            <a:endParaRPr lang="de-DE"/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A7A783-EF0B-867F-6DD7-ABBB45B8BB73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D46B8CF-A867-409B-8426-16ABFCC8421F}"/>
              </a:ext>
            </a:extLst>
          </p:cNvPr>
          <p:cNvSpPr/>
          <p:nvPr/>
        </p:nvSpPr>
        <p:spPr>
          <a:xfrm>
            <a:off x="1134657" y="1515101"/>
            <a:ext cx="233605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7EC7906-FDBC-42C9-DEF4-BBE2B0E4FEDD}"/>
              </a:ext>
            </a:extLst>
          </p:cNvPr>
          <p:cNvCxnSpPr>
            <a:stCxn id="14" idx="3"/>
          </p:cNvCxnSpPr>
          <p:nvPr/>
        </p:nvCxnSpPr>
        <p:spPr>
          <a:xfrm>
            <a:off x="3470715" y="1651928"/>
            <a:ext cx="1041215" cy="3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E2C2BBC-D378-6905-0439-F0D456D80319}"/>
              </a:ext>
            </a:extLst>
          </p:cNvPr>
          <p:cNvSpPr txBox="1"/>
          <p:nvPr/>
        </p:nvSpPr>
        <p:spPr>
          <a:xfrm>
            <a:off x="5187823" y="921932"/>
            <a:ext cx="3529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Anwendung: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i="0" u="none" strike="noStrike" baseline="0" dirty="0">
                <a:latin typeface="Arial-BoldMT"/>
              </a:rPr>
              <a:t>Anti </a:t>
            </a:r>
            <a:r>
              <a:rPr lang="de-DE" sz="1800" b="1" i="0" u="none" strike="noStrike" baseline="0" dirty="0" err="1">
                <a:latin typeface="Arial-BoldMT"/>
              </a:rPr>
              <a:t>Maleware</a:t>
            </a:r>
            <a:r>
              <a:rPr lang="de-DE" sz="1800" b="1" i="0" u="none" strike="noStrike" baseline="0" dirty="0">
                <a:latin typeface="Arial-BoldMT"/>
              </a:rPr>
              <a:t> Lösungen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-BoldMT"/>
              </a:rPr>
              <a:t>Schutz vor Softwareinstallationen Dritter auf dem System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D9ADC5C-0C6D-49E0-1951-3B401C1DDC86}"/>
              </a:ext>
            </a:extLst>
          </p:cNvPr>
          <p:cNvSpPr txBox="1"/>
          <p:nvPr/>
        </p:nvSpPr>
        <p:spPr>
          <a:xfrm>
            <a:off x="5701249" y="2571750"/>
            <a:ext cx="162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Strategie zur Prävention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6E61003-B49A-1D70-BC42-00ADA7448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894" y="3150611"/>
            <a:ext cx="1505341" cy="13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6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Angriffen Entgegenwirken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23</a:t>
            </a:fld>
            <a:endParaRPr lang="de-DE"/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A7A783-EF0B-867F-6DD7-ABBB45B8BB73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D46B8CF-A867-409B-8426-16ABFCC8421F}"/>
              </a:ext>
            </a:extLst>
          </p:cNvPr>
          <p:cNvSpPr/>
          <p:nvPr/>
        </p:nvSpPr>
        <p:spPr>
          <a:xfrm>
            <a:off x="1134657" y="1515101"/>
            <a:ext cx="233605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7EC7906-FDBC-42C9-DEF4-BBE2B0E4FEDD}"/>
              </a:ext>
            </a:extLst>
          </p:cNvPr>
          <p:cNvCxnSpPr>
            <a:stCxn id="14" idx="3"/>
          </p:cNvCxnSpPr>
          <p:nvPr/>
        </p:nvCxnSpPr>
        <p:spPr>
          <a:xfrm>
            <a:off x="3470715" y="1651928"/>
            <a:ext cx="1041215" cy="3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E2C2BBC-D378-6905-0439-F0D456D80319}"/>
              </a:ext>
            </a:extLst>
          </p:cNvPr>
          <p:cNvSpPr txBox="1"/>
          <p:nvPr/>
        </p:nvSpPr>
        <p:spPr>
          <a:xfrm>
            <a:off x="5187823" y="921932"/>
            <a:ext cx="3529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Anwendung: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i="0" u="none" strike="noStrike" baseline="0" dirty="0">
                <a:latin typeface="Arial-BoldMT"/>
              </a:rPr>
              <a:t>Anti DDoS Lösungen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-BoldMT"/>
              </a:rPr>
              <a:t>Schutz vor DDoS Angriffen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-BoldMT"/>
              </a:rPr>
              <a:t>DDoS  </a:t>
            </a:r>
            <a:r>
              <a:rPr lang="de-DE" dirty="0" err="1">
                <a:latin typeface="Arial-BoldMT"/>
              </a:rPr>
              <a:t>Lecture</a:t>
            </a:r>
            <a:r>
              <a:rPr lang="de-DE" dirty="0">
                <a:latin typeface="Arial-BoldMT"/>
              </a:rPr>
              <a:t> 4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D9ADC5C-0C6D-49E0-1951-3B401C1DDC86}"/>
              </a:ext>
            </a:extLst>
          </p:cNvPr>
          <p:cNvSpPr txBox="1"/>
          <p:nvPr/>
        </p:nvSpPr>
        <p:spPr>
          <a:xfrm>
            <a:off x="5701249" y="2571750"/>
            <a:ext cx="162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Strategie zur Prävention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6E61003-B49A-1D70-BC42-00ADA7448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894" y="3150611"/>
            <a:ext cx="1505341" cy="13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89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Angriffen Entgegenwirken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24</a:t>
            </a:fld>
            <a:endParaRPr lang="de-DE"/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A7A783-EF0B-867F-6DD7-ABBB45B8BB73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D46B8CF-A867-409B-8426-16ABFCC8421F}"/>
              </a:ext>
            </a:extLst>
          </p:cNvPr>
          <p:cNvSpPr/>
          <p:nvPr/>
        </p:nvSpPr>
        <p:spPr>
          <a:xfrm>
            <a:off x="1134657" y="1515101"/>
            <a:ext cx="233605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7EC7906-FDBC-42C9-DEF4-BBE2B0E4FEDD}"/>
              </a:ext>
            </a:extLst>
          </p:cNvPr>
          <p:cNvCxnSpPr>
            <a:stCxn id="14" idx="3"/>
          </p:cNvCxnSpPr>
          <p:nvPr/>
        </p:nvCxnSpPr>
        <p:spPr>
          <a:xfrm>
            <a:off x="3470715" y="1651928"/>
            <a:ext cx="1041215" cy="3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E2C2BBC-D378-6905-0439-F0D456D80319}"/>
              </a:ext>
            </a:extLst>
          </p:cNvPr>
          <p:cNvSpPr txBox="1"/>
          <p:nvPr/>
        </p:nvSpPr>
        <p:spPr>
          <a:xfrm>
            <a:off x="5187823" y="921932"/>
            <a:ext cx="35290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Anwendung: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i="0" u="none" strike="noStrike" baseline="0" dirty="0">
                <a:latin typeface="Arial-BoldMT"/>
              </a:rPr>
              <a:t>Verwendung von Signaturen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-BoldMT"/>
              </a:rPr>
              <a:t>Signaturverfahren schützen vor dem Vortäuschen von digitalen Handlungen. 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D9ADC5C-0C6D-49E0-1951-3B401C1DDC86}"/>
              </a:ext>
            </a:extLst>
          </p:cNvPr>
          <p:cNvSpPr txBox="1"/>
          <p:nvPr/>
        </p:nvSpPr>
        <p:spPr>
          <a:xfrm>
            <a:off x="5701249" y="2571750"/>
            <a:ext cx="162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Strategie zur Prävention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6E61003-B49A-1D70-BC42-00ADA7448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894" y="3150611"/>
            <a:ext cx="1505341" cy="13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06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Angriffen Entgegenwirken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25</a:t>
            </a:fld>
            <a:endParaRPr lang="de-DE"/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A7A783-EF0B-867F-6DD7-ABBB45B8BB73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D46B8CF-A867-409B-8426-16ABFCC8421F}"/>
              </a:ext>
            </a:extLst>
          </p:cNvPr>
          <p:cNvSpPr/>
          <p:nvPr/>
        </p:nvSpPr>
        <p:spPr>
          <a:xfrm>
            <a:off x="1134657" y="1515101"/>
            <a:ext cx="233605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7EC7906-FDBC-42C9-DEF4-BBE2B0E4FEDD}"/>
              </a:ext>
            </a:extLst>
          </p:cNvPr>
          <p:cNvCxnSpPr>
            <a:stCxn id="14" idx="3"/>
          </p:cNvCxnSpPr>
          <p:nvPr/>
        </p:nvCxnSpPr>
        <p:spPr>
          <a:xfrm>
            <a:off x="3470715" y="1651928"/>
            <a:ext cx="1041215" cy="3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E2C2BBC-D378-6905-0439-F0D456D80319}"/>
              </a:ext>
            </a:extLst>
          </p:cNvPr>
          <p:cNvSpPr txBox="1"/>
          <p:nvPr/>
        </p:nvSpPr>
        <p:spPr>
          <a:xfrm>
            <a:off x="5187823" y="921932"/>
            <a:ext cx="35290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Anwendung: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i="0" u="none" strike="noStrike" baseline="0" dirty="0">
                <a:latin typeface="Arial-BoldMT"/>
              </a:rPr>
              <a:t>Hardware-Sicherheitsmodul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-BoldMT"/>
              </a:rPr>
              <a:t>Klassische Firewall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-BoldMT"/>
              </a:rPr>
              <a:t>Unterbindung von unerlaubten Zugriffen auf das System.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D9ADC5C-0C6D-49E0-1951-3B401C1DDC86}"/>
              </a:ext>
            </a:extLst>
          </p:cNvPr>
          <p:cNvSpPr txBox="1"/>
          <p:nvPr/>
        </p:nvSpPr>
        <p:spPr>
          <a:xfrm>
            <a:off x="5701249" y="2571750"/>
            <a:ext cx="162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Strategie zur Prävention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6E61003-B49A-1D70-BC42-00ADA7448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894" y="3150611"/>
            <a:ext cx="1505341" cy="13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15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Angriffen Entgegenwirken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26</a:t>
            </a:fld>
            <a:endParaRPr lang="de-DE"/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A7A783-EF0B-867F-6DD7-ABBB45B8BB73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D46B8CF-A867-409B-8426-16ABFCC8421F}"/>
              </a:ext>
            </a:extLst>
          </p:cNvPr>
          <p:cNvSpPr/>
          <p:nvPr/>
        </p:nvSpPr>
        <p:spPr>
          <a:xfrm>
            <a:off x="1134657" y="1515101"/>
            <a:ext cx="233605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7EC7906-FDBC-42C9-DEF4-BBE2B0E4FEDD}"/>
              </a:ext>
            </a:extLst>
          </p:cNvPr>
          <p:cNvCxnSpPr>
            <a:stCxn id="14" idx="3"/>
          </p:cNvCxnSpPr>
          <p:nvPr/>
        </p:nvCxnSpPr>
        <p:spPr>
          <a:xfrm>
            <a:off x="3470715" y="1651928"/>
            <a:ext cx="1041215" cy="3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E2C2BBC-D378-6905-0439-F0D456D80319}"/>
              </a:ext>
            </a:extLst>
          </p:cNvPr>
          <p:cNvSpPr txBox="1"/>
          <p:nvPr/>
        </p:nvSpPr>
        <p:spPr>
          <a:xfrm>
            <a:off x="5187823" y="921932"/>
            <a:ext cx="35290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Anwendungen: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Verschlüsselung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i="0" u="none" strike="noStrike" baseline="0" dirty="0">
                <a:latin typeface="Arial-BoldMT"/>
              </a:rPr>
              <a:t>Multifaktor-Authentifikationsverfahren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Arial-BoldMT"/>
              </a:rPr>
              <a:t>Anti-</a:t>
            </a:r>
            <a:r>
              <a:rPr lang="de-DE" b="1" dirty="0" err="1">
                <a:latin typeface="Arial-BoldMT"/>
              </a:rPr>
              <a:t>Maleware</a:t>
            </a:r>
            <a:endParaRPr lang="de-DE" b="1" dirty="0">
              <a:latin typeface="Arial-Bold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Arial-BoldMT"/>
              </a:rPr>
              <a:t>Anti DDoS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Arial-BoldMT"/>
              </a:rPr>
              <a:t>Signaturen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Arial-BoldMT"/>
              </a:rPr>
              <a:t>Hardware-Module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6E61003-B49A-1D70-BC42-00ADA7448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894" y="3150611"/>
            <a:ext cx="1505341" cy="132404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09D3122-9566-68A5-54BD-7706E62A65E5}"/>
              </a:ext>
            </a:extLst>
          </p:cNvPr>
          <p:cNvSpPr txBox="1"/>
          <p:nvPr/>
        </p:nvSpPr>
        <p:spPr>
          <a:xfrm>
            <a:off x="5479726" y="3343901"/>
            <a:ext cx="30368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Anwendungen müssen den Kurven folgen! Steht aber meistens nicht schnell genug zur Verfügung. </a:t>
            </a:r>
          </a:p>
        </p:txBody>
      </p:sp>
    </p:spTree>
    <p:extLst>
      <p:ext uri="{BB962C8B-B14F-4D97-AF65-F5344CB8AC3E}">
        <p14:creationId xmlns:p14="http://schemas.microsoft.com/office/powerpoint/2010/main" val="1224753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Erkennen von Angriffen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27</a:t>
            </a:fld>
            <a:endParaRPr lang="de-DE"/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A7A783-EF0B-867F-6DD7-ABBB45B8BB73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D46B8CF-A867-409B-8426-16ABFCC8421F}"/>
              </a:ext>
            </a:extLst>
          </p:cNvPr>
          <p:cNvSpPr/>
          <p:nvPr/>
        </p:nvSpPr>
        <p:spPr>
          <a:xfrm>
            <a:off x="1134657" y="2462032"/>
            <a:ext cx="258968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7EC7906-FDBC-42C9-DEF4-BBE2B0E4FEDD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3724345" y="1660596"/>
            <a:ext cx="1463478" cy="938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E2C2BBC-D378-6905-0439-F0D456D80319}"/>
              </a:ext>
            </a:extLst>
          </p:cNvPr>
          <p:cNvSpPr txBox="1"/>
          <p:nvPr/>
        </p:nvSpPr>
        <p:spPr>
          <a:xfrm>
            <a:off x="5187823" y="921932"/>
            <a:ext cx="3529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Anwendungen: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Angriff erkennen und Schaden minimieren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 muss schneller sein als der Angreifer</a:t>
            </a:r>
          </a:p>
        </p:txBody>
      </p:sp>
      <p:pic>
        <p:nvPicPr>
          <p:cNvPr id="9" name="Inhaltsplatzhalter 6">
            <a:extLst>
              <a:ext uri="{FF2B5EF4-FFF2-40B4-BE49-F238E27FC236}">
                <a16:creationId xmlns:a16="http://schemas.microsoft.com/office/drawing/2014/main" id="{6089209F-3FBD-4459-8527-1113FE079373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337" y="3261435"/>
            <a:ext cx="1237178" cy="119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81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Erkennen von Angriffen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28</a:t>
            </a:fld>
            <a:endParaRPr lang="de-DE"/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A7A783-EF0B-867F-6DD7-ABBB45B8BB73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D46B8CF-A867-409B-8426-16ABFCC8421F}"/>
              </a:ext>
            </a:extLst>
          </p:cNvPr>
          <p:cNvSpPr/>
          <p:nvPr/>
        </p:nvSpPr>
        <p:spPr>
          <a:xfrm>
            <a:off x="1134657" y="2462032"/>
            <a:ext cx="258968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7EC7906-FDBC-42C9-DEF4-BBE2B0E4FEDD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3724345" y="1660596"/>
            <a:ext cx="1463478" cy="938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E2C2BBC-D378-6905-0439-F0D456D80319}"/>
              </a:ext>
            </a:extLst>
          </p:cNvPr>
          <p:cNvSpPr txBox="1"/>
          <p:nvPr/>
        </p:nvSpPr>
        <p:spPr>
          <a:xfrm>
            <a:off x="5187823" y="921932"/>
            <a:ext cx="3529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Anwendungen: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Lagebilder</a:t>
            </a:r>
            <a:r>
              <a:rPr lang="de-DE" dirty="0"/>
              <a:t> erstellen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Warnungen</a:t>
            </a:r>
            <a:r>
              <a:rPr lang="de-DE" dirty="0"/>
              <a:t> erzeugen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Windows hat spezielle Monitoring Tools für Server  </a:t>
            </a:r>
          </a:p>
        </p:txBody>
      </p:sp>
      <p:pic>
        <p:nvPicPr>
          <p:cNvPr id="9" name="Inhaltsplatzhalter 6">
            <a:extLst>
              <a:ext uri="{FF2B5EF4-FFF2-40B4-BE49-F238E27FC236}">
                <a16:creationId xmlns:a16="http://schemas.microsoft.com/office/drawing/2014/main" id="{6089209F-3FBD-4459-8527-1113FE079373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337" y="3261435"/>
            <a:ext cx="1237178" cy="1191209"/>
          </a:xfrm>
          <a:prstGeom prst="rect">
            <a:avLst/>
          </a:prstGeom>
        </p:spPr>
      </p:pic>
      <p:pic>
        <p:nvPicPr>
          <p:cNvPr id="7" name="Grafik 6" descr="Dollar">
            <a:extLst>
              <a:ext uri="{FF2B5EF4-FFF2-40B4-BE49-F238E27FC236}">
                <a16:creationId xmlns:a16="http://schemas.microsoft.com/office/drawing/2014/main" id="{6F7A5BB4-7A88-9295-0B1A-F6181AAA5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8424" y="2723534"/>
            <a:ext cx="590125" cy="590125"/>
          </a:xfrm>
          <a:prstGeom prst="rect">
            <a:avLst/>
          </a:prstGeom>
        </p:spPr>
      </p:pic>
      <p:pic>
        <p:nvPicPr>
          <p:cNvPr id="8" name="Grafik 7" descr="Dollar">
            <a:extLst>
              <a:ext uri="{FF2B5EF4-FFF2-40B4-BE49-F238E27FC236}">
                <a16:creationId xmlns:a16="http://schemas.microsoft.com/office/drawing/2014/main" id="{E04C8038-E5B4-BE2D-BA3A-958708D92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6532" y="2440622"/>
            <a:ext cx="590125" cy="590125"/>
          </a:xfrm>
          <a:prstGeom prst="rect">
            <a:avLst/>
          </a:prstGeom>
        </p:spPr>
      </p:pic>
      <p:pic>
        <p:nvPicPr>
          <p:cNvPr id="11" name="Grafik 10" descr="Dollar">
            <a:extLst>
              <a:ext uri="{FF2B5EF4-FFF2-40B4-BE49-F238E27FC236}">
                <a16:creationId xmlns:a16="http://schemas.microsoft.com/office/drawing/2014/main" id="{9B640878-91B0-4AA7-EF05-DC2DBD4C4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8932" y="2593022"/>
            <a:ext cx="590125" cy="590125"/>
          </a:xfrm>
          <a:prstGeom prst="rect">
            <a:avLst/>
          </a:prstGeom>
        </p:spPr>
      </p:pic>
      <p:pic>
        <p:nvPicPr>
          <p:cNvPr id="16" name="Grafik 15" descr="Dollar">
            <a:extLst>
              <a:ext uri="{FF2B5EF4-FFF2-40B4-BE49-F238E27FC236}">
                <a16:creationId xmlns:a16="http://schemas.microsoft.com/office/drawing/2014/main" id="{10793876-100C-F1D3-696E-D7B22EBD1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1332" y="2745422"/>
            <a:ext cx="590125" cy="5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48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Erkennen von Angriffen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29</a:t>
            </a:fld>
            <a:endParaRPr lang="de-DE"/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A7A783-EF0B-867F-6DD7-ABBB45B8BB73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D46B8CF-A867-409B-8426-16ABFCC8421F}"/>
              </a:ext>
            </a:extLst>
          </p:cNvPr>
          <p:cNvSpPr/>
          <p:nvPr/>
        </p:nvSpPr>
        <p:spPr>
          <a:xfrm>
            <a:off x="1134657" y="2462032"/>
            <a:ext cx="258968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7EC7906-FDBC-42C9-DEF4-BBE2B0E4FEDD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3724345" y="1660596"/>
            <a:ext cx="1463478" cy="938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E2C2BBC-D378-6905-0439-F0D456D80319}"/>
              </a:ext>
            </a:extLst>
          </p:cNvPr>
          <p:cNvSpPr txBox="1"/>
          <p:nvPr/>
        </p:nvSpPr>
        <p:spPr>
          <a:xfrm>
            <a:off x="5187823" y="921932"/>
            <a:ext cx="3529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Anwendungen: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Lagebilder</a:t>
            </a:r>
            <a:r>
              <a:rPr lang="de-DE" dirty="0"/>
              <a:t> erstellen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Warnungen</a:t>
            </a:r>
            <a:r>
              <a:rPr lang="de-DE" dirty="0"/>
              <a:t> erzeugen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Windows hat spezielle Monitoring Tools für Server  </a:t>
            </a:r>
          </a:p>
        </p:txBody>
      </p:sp>
      <p:pic>
        <p:nvPicPr>
          <p:cNvPr id="7" name="Grafik 6" descr="Dollar">
            <a:extLst>
              <a:ext uri="{FF2B5EF4-FFF2-40B4-BE49-F238E27FC236}">
                <a16:creationId xmlns:a16="http://schemas.microsoft.com/office/drawing/2014/main" id="{6F7A5BB4-7A88-9295-0B1A-F6181AAA5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8424" y="2723534"/>
            <a:ext cx="590125" cy="590125"/>
          </a:xfrm>
          <a:prstGeom prst="rect">
            <a:avLst/>
          </a:prstGeom>
        </p:spPr>
      </p:pic>
      <p:pic>
        <p:nvPicPr>
          <p:cNvPr id="8" name="Grafik 7" descr="Dollar">
            <a:extLst>
              <a:ext uri="{FF2B5EF4-FFF2-40B4-BE49-F238E27FC236}">
                <a16:creationId xmlns:a16="http://schemas.microsoft.com/office/drawing/2014/main" id="{E04C8038-E5B4-BE2D-BA3A-958708D92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6532" y="2440622"/>
            <a:ext cx="590125" cy="590125"/>
          </a:xfrm>
          <a:prstGeom prst="rect">
            <a:avLst/>
          </a:prstGeom>
        </p:spPr>
      </p:pic>
      <p:pic>
        <p:nvPicPr>
          <p:cNvPr id="11" name="Grafik 10" descr="Dollar">
            <a:extLst>
              <a:ext uri="{FF2B5EF4-FFF2-40B4-BE49-F238E27FC236}">
                <a16:creationId xmlns:a16="http://schemas.microsoft.com/office/drawing/2014/main" id="{9B640878-91B0-4AA7-EF05-DC2DBD4C4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8932" y="2593022"/>
            <a:ext cx="590125" cy="590125"/>
          </a:xfrm>
          <a:prstGeom prst="rect">
            <a:avLst/>
          </a:prstGeom>
        </p:spPr>
      </p:pic>
      <p:pic>
        <p:nvPicPr>
          <p:cNvPr id="16" name="Grafik 15" descr="Dollar">
            <a:extLst>
              <a:ext uri="{FF2B5EF4-FFF2-40B4-BE49-F238E27FC236}">
                <a16:creationId xmlns:a16="http://schemas.microsoft.com/office/drawing/2014/main" id="{10793876-100C-F1D3-696E-D7B22EBD1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332" y="2745422"/>
            <a:ext cx="590125" cy="590125"/>
          </a:xfrm>
          <a:prstGeom prst="rect">
            <a:avLst/>
          </a:prstGeom>
        </p:spPr>
      </p:pic>
      <p:pic>
        <p:nvPicPr>
          <p:cNvPr id="2" name="Inhaltsplatzhalter 6">
            <a:extLst>
              <a:ext uri="{FF2B5EF4-FFF2-40B4-BE49-F238E27FC236}">
                <a16:creationId xmlns:a16="http://schemas.microsoft.com/office/drawing/2014/main" id="{AE7382DC-BA02-4BB2-8CE5-2F3573443261}"/>
              </a:ext>
            </a:extLst>
          </p:cNvPr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582" y="3018816"/>
            <a:ext cx="1483241" cy="150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8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A1FEF6E-8729-3D28-621A-45BC9F9AF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Gutes Verständnis für eigene Aspekte der IT Sicherheit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Erlangen folgender Bausteine: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Idee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Aufbau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Konzept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/>
              <a:t>Folgende 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de-DE" sz="2000" dirty="0"/>
              <a:t>Beispiele und ihre schematische Darstellung</a:t>
            </a:r>
          </a:p>
          <a:p>
            <a:endParaRPr lang="de-DE" sz="200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Schutzziele der 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</a:t>
            </a:fld>
            <a:endParaRPr lang="de-DE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625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Erkennen von Angriffen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30</a:t>
            </a:fld>
            <a:endParaRPr lang="de-DE"/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A7A783-EF0B-867F-6DD7-ABBB45B8BB73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D46B8CF-A867-409B-8426-16ABFCC8421F}"/>
              </a:ext>
            </a:extLst>
          </p:cNvPr>
          <p:cNvSpPr/>
          <p:nvPr/>
        </p:nvSpPr>
        <p:spPr>
          <a:xfrm>
            <a:off x="1134657" y="2462032"/>
            <a:ext cx="258968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7EC7906-FDBC-42C9-DEF4-BBE2B0E4FEDD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3724345" y="2598859"/>
            <a:ext cx="1463478" cy="312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E2C2BBC-D378-6905-0439-F0D456D80319}"/>
              </a:ext>
            </a:extLst>
          </p:cNvPr>
          <p:cNvSpPr txBox="1"/>
          <p:nvPr/>
        </p:nvSpPr>
        <p:spPr>
          <a:xfrm>
            <a:off x="5187823" y="921932"/>
            <a:ext cx="35290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Anwendungen: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Lagebilder</a:t>
            </a:r>
            <a:r>
              <a:rPr lang="de-DE" dirty="0"/>
              <a:t> erstellen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Warnungen</a:t>
            </a:r>
            <a:r>
              <a:rPr lang="de-DE" dirty="0"/>
              <a:t> erzeugen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Windows hat spezielle Monitoring Tools für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Ablauf am Besten definiert und automatisiert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Nur selten der Fall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Keine 100%tige Erfolgsrate!</a:t>
            </a:r>
          </a:p>
        </p:txBody>
      </p:sp>
      <p:pic>
        <p:nvPicPr>
          <p:cNvPr id="10" name="Inhaltsplatzhalter 6">
            <a:extLst>
              <a:ext uri="{FF2B5EF4-FFF2-40B4-BE49-F238E27FC236}">
                <a16:creationId xmlns:a16="http://schemas.microsoft.com/office/drawing/2014/main" id="{0867582D-F251-2D33-62EE-5C5589981F11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582" y="3018816"/>
            <a:ext cx="1483241" cy="150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24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Erkennen von Angriffen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31</a:t>
            </a:fld>
            <a:endParaRPr lang="de-DE"/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A7A783-EF0B-867F-6DD7-ABBB45B8BB73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pic>
        <p:nvPicPr>
          <p:cNvPr id="9" name="Inhaltsplatzhalter 6">
            <a:extLst>
              <a:ext uri="{FF2B5EF4-FFF2-40B4-BE49-F238E27FC236}">
                <a16:creationId xmlns:a16="http://schemas.microsoft.com/office/drawing/2014/main" id="{6089209F-3FBD-4459-8527-1113FE079373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77" y="3665347"/>
            <a:ext cx="1237178" cy="119120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B1489E3-2365-111E-02BC-89AC4C251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95" y="2262315"/>
            <a:ext cx="1505341" cy="132404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3CF9047-0676-E5FD-7AE8-36D155B79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09" y="679596"/>
            <a:ext cx="1793748" cy="1582719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202441B-9F41-519E-134E-0A555661128F}"/>
              </a:ext>
            </a:extLst>
          </p:cNvPr>
          <p:cNvSpPr txBox="1"/>
          <p:nvPr/>
        </p:nvSpPr>
        <p:spPr>
          <a:xfrm>
            <a:off x="3758982" y="1649926"/>
            <a:ext cx="21892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Keine 100%tige </a:t>
            </a:r>
          </a:p>
          <a:p>
            <a:r>
              <a:rPr lang="de-DE" sz="2400" b="1" dirty="0"/>
              <a:t>Schaden Abdeckung / Verhinderung</a:t>
            </a:r>
          </a:p>
        </p:txBody>
      </p:sp>
    </p:spTree>
    <p:extLst>
      <p:ext uri="{BB962C8B-B14F-4D97-AF65-F5344CB8AC3E}">
        <p14:creationId xmlns:p14="http://schemas.microsoft.com/office/powerpoint/2010/main" val="1918882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 Angriffe aktiv reagieren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32</a:t>
            </a:fld>
            <a:endParaRPr lang="de-DE"/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A7A783-EF0B-867F-6DD7-ABBB45B8BB73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D46B8CF-A867-409B-8426-16ABFCC8421F}"/>
              </a:ext>
            </a:extLst>
          </p:cNvPr>
          <p:cNvSpPr/>
          <p:nvPr/>
        </p:nvSpPr>
        <p:spPr>
          <a:xfrm>
            <a:off x="1134657" y="2709625"/>
            <a:ext cx="258968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7EC7906-FDBC-42C9-DEF4-BBE2B0E4FED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724345" y="1048036"/>
            <a:ext cx="1463478" cy="1798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E2C2BBC-D378-6905-0439-F0D456D80319}"/>
              </a:ext>
            </a:extLst>
          </p:cNvPr>
          <p:cNvSpPr txBox="1"/>
          <p:nvPr/>
        </p:nvSpPr>
        <p:spPr>
          <a:xfrm>
            <a:off x="5187823" y="921932"/>
            <a:ext cx="35290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Anwendungen: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Automatisierte Reaktion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Setzte Erkennung voraus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Firewall Regeln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Angriffsfläche gering halten</a:t>
            </a:r>
          </a:p>
        </p:txBody>
      </p:sp>
      <p:pic>
        <p:nvPicPr>
          <p:cNvPr id="8" name="Inhaltsplatzhalter 6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3C1C1E39-5EAE-4F5B-B5B2-57C257327EA4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54" y="3318884"/>
            <a:ext cx="1087935" cy="107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87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 Angriffe aktiv reagieren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33</a:t>
            </a:fld>
            <a:endParaRPr lang="de-DE"/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A7A783-EF0B-867F-6DD7-ABBB45B8BB73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D46B8CF-A867-409B-8426-16ABFCC8421F}"/>
              </a:ext>
            </a:extLst>
          </p:cNvPr>
          <p:cNvSpPr/>
          <p:nvPr/>
        </p:nvSpPr>
        <p:spPr>
          <a:xfrm>
            <a:off x="1134657" y="2709625"/>
            <a:ext cx="258968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7EC7906-FDBC-42C9-DEF4-BBE2B0E4FED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724345" y="1048036"/>
            <a:ext cx="1463478" cy="1798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E2C2BBC-D378-6905-0439-F0D456D80319}"/>
              </a:ext>
            </a:extLst>
          </p:cNvPr>
          <p:cNvSpPr txBox="1"/>
          <p:nvPr/>
        </p:nvSpPr>
        <p:spPr>
          <a:xfrm>
            <a:off x="5059235" y="921932"/>
            <a:ext cx="396736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Anwendungen: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Definition von Befugnissen und Kommunikationsstrategien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Abschalten der Internetverbindung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Kommunikationswege müssen klar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Kurze Entscheidungsprozesse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Kommunikationsstrategie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Wie werden MA informiert?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Wann?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Imageschaden vermeiden</a:t>
            </a:r>
          </a:p>
        </p:txBody>
      </p:sp>
      <p:pic>
        <p:nvPicPr>
          <p:cNvPr id="8" name="Inhaltsplatzhalter 6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3C1C1E39-5EAE-4F5B-B5B2-57C257327EA4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54" y="3318884"/>
            <a:ext cx="1087935" cy="107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10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 Angriffe aktiv reagieren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34</a:t>
            </a:fld>
            <a:endParaRPr lang="de-DE"/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A7A783-EF0B-867F-6DD7-ABBB45B8BB73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D46B8CF-A867-409B-8426-16ABFCC8421F}"/>
              </a:ext>
            </a:extLst>
          </p:cNvPr>
          <p:cNvSpPr/>
          <p:nvPr/>
        </p:nvSpPr>
        <p:spPr>
          <a:xfrm>
            <a:off x="1134657" y="2709625"/>
            <a:ext cx="258968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7EC7906-FDBC-42C9-DEF4-BBE2B0E4FED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724345" y="1048036"/>
            <a:ext cx="1463478" cy="1798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E2C2BBC-D378-6905-0439-F0D456D80319}"/>
              </a:ext>
            </a:extLst>
          </p:cNvPr>
          <p:cNvSpPr txBox="1"/>
          <p:nvPr/>
        </p:nvSpPr>
        <p:spPr>
          <a:xfrm>
            <a:off x="5059235" y="921932"/>
            <a:ext cx="39673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Anwendungen: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Digitale Forensik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Analyse des Angriffes im Sinne der detaillierten Nachverfolgung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Zeigt Schwachstelle auf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Kann angewendet werden um verlorene Daten zu retten.</a:t>
            </a:r>
          </a:p>
          <a:p>
            <a:pPr lvl="1"/>
            <a:endParaRPr lang="de-DE" sz="1600" dirty="0"/>
          </a:p>
        </p:txBody>
      </p:sp>
      <p:pic>
        <p:nvPicPr>
          <p:cNvPr id="8" name="Inhaltsplatzhalter 6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3C1C1E39-5EAE-4F5B-B5B2-57C257327EA4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54" y="3318884"/>
            <a:ext cx="1087935" cy="107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14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 Angriffe aktiv reagieren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35</a:t>
            </a:fld>
            <a:endParaRPr lang="de-DE"/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A7A783-EF0B-867F-6DD7-ABBB45B8BB73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D46B8CF-A867-409B-8426-16ABFCC8421F}"/>
              </a:ext>
            </a:extLst>
          </p:cNvPr>
          <p:cNvSpPr/>
          <p:nvPr/>
        </p:nvSpPr>
        <p:spPr>
          <a:xfrm>
            <a:off x="1134657" y="2709625"/>
            <a:ext cx="258968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7EC7906-FDBC-42C9-DEF4-BBE2B0E4FED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724345" y="1048036"/>
            <a:ext cx="1463478" cy="1798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E2C2BBC-D378-6905-0439-F0D456D80319}"/>
              </a:ext>
            </a:extLst>
          </p:cNvPr>
          <p:cNvSpPr txBox="1"/>
          <p:nvPr/>
        </p:nvSpPr>
        <p:spPr>
          <a:xfrm>
            <a:off x="5059235" y="921932"/>
            <a:ext cx="39673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Anwendungen: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Notfallplanung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Festlegen erprobter Reaktionskonzepte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Kann Nervosität nehmen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Reaktion kann trainiert werden</a:t>
            </a:r>
          </a:p>
        </p:txBody>
      </p:sp>
      <p:pic>
        <p:nvPicPr>
          <p:cNvPr id="8" name="Inhaltsplatzhalter 6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3C1C1E39-5EAE-4F5B-B5B2-57C257327EA4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54" y="3318884"/>
            <a:ext cx="1087935" cy="107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29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 Angriffe aktiv reagieren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36</a:t>
            </a:fld>
            <a:endParaRPr lang="de-DE"/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A7A783-EF0B-867F-6DD7-ABBB45B8BB73}"/>
              </a:ext>
            </a:extLst>
          </p:cNvPr>
          <p:cNvSpPr txBox="1"/>
          <p:nvPr/>
        </p:nvSpPr>
        <p:spPr>
          <a:xfrm>
            <a:off x="367095" y="971747"/>
            <a:ext cx="34712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Abbau von Risiken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Vermeiden von Angriffen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Prävention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/>
              <a:t>Voraussetzung</a:t>
            </a:r>
            <a:r>
              <a:rPr lang="de-DE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Angriffe erkennbar machen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Auf Angriffe reagieren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D46B8CF-A867-409B-8426-16ABFCC8421F}"/>
              </a:ext>
            </a:extLst>
          </p:cNvPr>
          <p:cNvSpPr/>
          <p:nvPr/>
        </p:nvSpPr>
        <p:spPr>
          <a:xfrm>
            <a:off x="1134657" y="2709625"/>
            <a:ext cx="2589688" cy="273653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7EC7906-FDBC-42C9-DEF4-BBE2B0E4FED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724345" y="1048036"/>
            <a:ext cx="1463478" cy="1798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E2C2BBC-D378-6905-0439-F0D456D80319}"/>
              </a:ext>
            </a:extLst>
          </p:cNvPr>
          <p:cNvSpPr txBox="1"/>
          <p:nvPr/>
        </p:nvSpPr>
        <p:spPr>
          <a:xfrm>
            <a:off x="5059235" y="921932"/>
            <a:ext cx="39673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Anwendungen: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Automatisierte Reaktion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/>
              <a:t>Firewall Regeln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/>
              <a:t>Angriffsfläche gering halten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Definition von Befugnissen und Kommunikationsstrategien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Digitale Forensik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Notfallplanung</a:t>
            </a:r>
          </a:p>
        </p:txBody>
      </p:sp>
      <p:pic>
        <p:nvPicPr>
          <p:cNvPr id="8" name="Inhaltsplatzhalter 6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3C1C1E39-5EAE-4F5B-B5B2-57C257327EA4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54" y="3318884"/>
            <a:ext cx="1087935" cy="107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84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der Angreifer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37</a:t>
            </a:fld>
            <a:endParaRPr lang="de-DE"/>
          </a:p>
          <a:p>
            <a:endParaRPr lang="de-DE" dirty="0"/>
          </a:p>
        </p:txBody>
      </p:sp>
      <p:pic>
        <p:nvPicPr>
          <p:cNvPr id="7" name="Grafik 6" descr="Räuber">
            <a:extLst>
              <a:ext uri="{FF2B5EF4-FFF2-40B4-BE49-F238E27FC236}">
                <a16:creationId xmlns:a16="http://schemas.microsoft.com/office/drawing/2014/main" id="{D0427D1D-0F12-2722-CC0C-E09865A4D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7720" y="993856"/>
            <a:ext cx="914400" cy="9144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67AE9BE-2FA4-5943-76FE-F946C31D9E3A}"/>
              </a:ext>
            </a:extLst>
          </p:cNvPr>
          <p:cNvSpPr txBox="1"/>
          <p:nvPr/>
        </p:nvSpPr>
        <p:spPr>
          <a:xfrm>
            <a:off x="866226" y="945049"/>
            <a:ext cx="38978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Was sind Motivationen und Zielbilder von Angreiffern?</a:t>
            </a:r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Ihre Ideen?</a:t>
            </a:r>
          </a:p>
        </p:txBody>
      </p:sp>
    </p:spTree>
    <p:extLst>
      <p:ext uri="{BB962C8B-B14F-4D97-AF65-F5344CB8AC3E}">
        <p14:creationId xmlns:p14="http://schemas.microsoft.com/office/powerpoint/2010/main" val="1194714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der Angreifer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38</a:t>
            </a:fld>
            <a:endParaRPr lang="de-DE"/>
          </a:p>
          <a:p>
            <a:endParaRPr lang="de-DE" dirty="0"/>
          </a:p>
        </p:txBody>
      </p:sp>
      <p:pic>
        <p:nvPicPr>
          <p:cNvPr id="7" name="Grafik 6" descr="Räuber">
            <a:extLst>
              <a:ext uri="{FF2B5EF4-FFF2-40B4-BE49-F238E27FC236}">
                <a16:creationId xmlns:a16="http://schemas.microsoft.com/office/drawing/2014/main" id="{D0427D1D-0F12-2722-CC0C-E09865A4D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7720" y="993856"/>
            <a:ext cx="914400" cy="9144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67AE9BE-2FA4-5943-76FE-F946C31D9E3A}"/>
              </a:ext>
            </a:extLst>
          </p:cNvPr>
          <p:cNvSpPr txBox="1"/>
          <p:nvPr/>
        </p:nvSpPr>
        <p:spPr>
          <a:xfrm>
            <a:off x="866226" y="945049"/>
            <a:ext cx="67293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Was sind Motivationen und Zielbilder von Angreiffern?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Anerkennung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Ruhm in der Community – Vergleich zu Graffiti Künstlern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Geld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Erpresserische Angriffe setzen </a:t>
            </a:r>
            <a:r>
              <a:rPr lang="de-DE" dirty="0" err="1"/>
              <a:t>BitCoin</a:t>
            </a:r>
            <a:r>
              <a:rPr lang="de-DE" dirty="0"/>
              <a:t> </a:t>
            </a:r>
            <a:r>
              <a:rPr lang="de-DE" dirty="0" err="1"/>
              <a:t>Tranfers</a:t>
            </a:r>
            <a:r>
              <a:rPr lang="de-DE" dirty="0"/>
              <a:t> als Ziel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IT Spione – Ransomware – Bitlocker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Herausforderung</a:t>
            </a:r>
            <a:r>
              <a:rPr lang="de-DE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Hacker möchte selber lernen und erfährt eine Befriedigung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Neugierde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Neugierde kann auch eine Form von Befriedigung sein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96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der Angreifer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39</a:t>
            </a:fld>
            <a:endParaRPr lang="de-DE"/>
          </a:p>
          <a:p>
            <a:endParaRPr lang="de-DE" dirty="0"/>
          </a:p>
        </p:txBody>
      </p:sp>
      <p:pic>
        <p:nvPicPr>
          <p:cNvPr id="7" name="Grafik 6" descr="Räuber">
            <a:extLst>
              <a:ext uri="{FF2B5EF4-FFF2-40B4-BE49-F238E27FC236}">
                <a16:creationId xmlns:a16="http://schemas.microsoft.com/office/drawing/2014/main" id="{D0427D1D-0F12-2722-CC0C-E09865A4D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7720" y="993856"/>
            <a:ext cx="914400" cy="9144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67AE9BE-2FA4-5943-76FE-F946C31D9E3A}"/>
              </a:ext>
            </a:extLst>
          </p:cNvPr>
          <p:cNvSpPr txBox="1"/>
          <p:nvPr/>
        </p:nvSpPr>
        <p:spPr>
          <a:xfrm>
            <a:off x="866226" y="945049"/>
            <a:ext cx="67293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Was sind Motivationen und Zielbilder von Angreiffern?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Spaß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Spaß an der Technik und daran neue Schlupflöcher zu finden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Zerstörungswut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Angreifer greift an, weil er dem Unternehmen nicht gut gewonnen ist.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Oft ehemalige Mitarbeiter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450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A1FEF6E-8729-3D28-621A-45BC9F9AF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Wie ist die aktuelle Sicherheitslage?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Digitale Transformation auf allen Ebenen beschleunigt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Wertschöpfung der IT steigt in Hinsicht aller Produkte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Sicherheitsprobleme werden jedes Jahr größer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Heutige IT ist nicht sicher genug 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de-DE" sz="1600" dirty="0"/>
              <a:t>Angreifer scheinen immer intelligenter zu sein?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/>
              <a:t>Resultierende Herausforderungen</a:t>
            </a:r>
            <a:r>
              <a:rPr lang="de-DE" sz="2000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Infrastrukturen werden </a:t>
            </a:r>
            <a:r>
              <a:rPr lang="de-DE" sz="2000" b="1" dirty="0"/>
              <a:t>immer komplexer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Methoden</a:t>
            </a:r>
            <a:r>
              <a:rPr lang="de-DE" sz="2000" b="1" dirty="0"/>
              <a:t> </a:t>
            </a:r>
            <a:r>
              <a:rPr lang="de-DE" sz="2000" dirty="0"/>
              <a:t>der</a:t>
            </a:r>
            <a:r>
              <a:rPr lang="de-DE" sz="2000" b="1" dirty="0"/>
              <a:t> Angreifer </a:t>
            </a:r>
            <a:r>
              <a:rPr lang="de-DE" sz="2000" dirty="0"/>
              <a:t>werden</a:t>
            </a:r>
            <a:r>
              <a:rPr lang="de-DE" sz="2000" b="1" dirty="0"/>
              <a:t> komplexer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sz="2000" b="1" dirty="0"/>
              <a:t>Ziele </a:t>
            </a:r>
            <a:r>
              <a:rPr lang="de-DE" sz="2000" dirty="0"/>
              <a:t>werden</a:t>
            </a:r>
            <a:r>
              <a:rPr lang="de-DE" sz="2000" b="1" dirty="0"/>
              <a:t> lukrativer</a:t>
            </a:r>
          </a:p>
          <a:p>
            <a:endParaRPr lang="de-DE" sz="200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Schutzziele der 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</a:t>
            </a:fld>
            <a:endParaRPr lang="de-DE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2275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Angreifer Typen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40</a:t>
            </a:fld>
            <a:endParaRPr lang="de-DE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EE90A4-C6DF-2704-4C38-F26627CD2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267" y="468686"/>
            <a:ext cx="1270371" cy="12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28268B8-2C21-321B-FE46-863028DFEAC3}"/>
              </a:ext>
            </a:extLst>
          </p:cNvPr>
          <p:cNvSpPr txBox="1"/>
          <p:nvPr/>
        </p:nvSpPr>
        <p:spPr>
          <a:xfrm>
            <a:off x="866226" y="971747"/>
            <a:ext cx="6729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Definition: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Hacker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Hacker brechen in Netzwerke (digital ein) und sehen ihren Erfolg als Statuszuwachs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Oft unprofessionell, auch Skript-Kiddies genannt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IT Spione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Bezahlte Professionals, mit sehr hohen Budget, versuchen über Angriffe an Informationen zu kommen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Politische und wirtschaftliche Ziele. </a:t>
            </a:r>
          </a:p>
        </p:txBody>
      </p:sp>
    </p:spTree>
    <p:extLst>
      <p:ext uri="{BB962C8B-B14F-4D97-AF65-F5344CB8AC3E}">
        <p14:creationId xmlns:p14="http://schemas.microsoft.com/office/powerpoint/2010/main" val="2495367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Angreifer Typen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41</a:t>
            </a:fld>
            <a:endParaRPr lang="de-DE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EE90A4-C6DF-2704-4C38-F26627CD2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267" y="468686"/>
            <a:ext cx="1270371" cy="12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28268B8-2C21-321B-FE46-863028DFEAC3}"/>
              </a:ext>
            </a:extLst>
          </p:cNvPr>
          <p:cNvSpPr txBox="1"/>
          <p:nvPr/>
        </p:nvSpPr>
        <p:spPr>
          <a:xfrm>
            <a:off x="866226" y="971747"/>
            <a:ext cx="6729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Definition: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Hacker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Hacker brechen in Netzwerke (digital ein) und sehen ihren Erfolg als Statuszuwachs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Oft unprofessionell, auch Skript-Kiddies genannt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IT Spione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Bezahlte Professionals, mit sehr hohen Budget, versuchen über Angriffe an Informationen zu kommen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Politische und wirtschaftliche Ziele.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8908400-F441-9E1F-223E-59B35CEF10B7}"/>
              </a:ext>
            </a:extLst>
          </p:cNvPr>
          <p:cNvSpPr/>
          <p:nvPr/>
        </p:nvSpPr>
        <p:spPr>
          <a:xfrm>
            <a:off x="866226" y="1321542"/>
            <a:ext cx="6161973" cy="11213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5191C18-78AD-1EEF-8402-AB37D39BA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397" y="3486054"/>
            <a:ext cx="4568685" cy="129215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A65F70-884D-ABAA-C5B3-2AEC03C39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202" y="4020387"/>
            <a:ext cx="1542195" cy="24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4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Angreifer Typen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42</a:t>
            </a:fld>
            <a:endParaRPr lang="de-DE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EE90A4-C6DF-2704-4C38-F26627CD2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267" y="468686"/>
            <a:ext cx="1270371" cy="12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28268B8-2C21-321B-FE46-863028DFEAC3}"/>
              </a:ext>
            </a:extLst>
          </p:cNvPr>
          <p:cNvSpPr txBox="1"/>
          <p:nvPr/>
        </p:nvSpPr>
        <p:spPr>
          <a:xfrm>
            <a:off x="866226" y="971747"/>
            <a:ext cx="67293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Definition: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IT Terroristen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Angst und Chaos sind das Ziel und die Motivation </a:t>
            </a:r>
            <a:br>
              <a:rPr lang="de-DE" dirty="0"/>
            </a:br>
            <a:r>
              <a:rPr lang="de-DE" dirty="0"/>
              <a:t>dieser Gruppe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Aufmerksamkeit auf Missstände und politische Ziele lenken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Unternehmens-Cracker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Bezahlte Professionals die auf IT Systeme und Netzwerke der Konkurrenz zugreifen und wirtschaftliche Vorteile erzielen.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Spionage von Entwicklungsunterlagen, Pläne und Kundendaten</a:t>
            </a:r>
          </a:p>
        </p:txBody>
      </p:sp>
    </p:spTree>
    <p:extLst>
      <p:ext uri="{BB962C8B-B14F-4D97-AF65-F5344CB8AC3E}">
        <p14:creationId xmlns:p14="http://schemas.microsoft.com/office/powerpoint/2010/main" val="3791885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Angreifer Typen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43</a:t>
            </a:fld>
            <a:endParaRPr lang="de-DE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EE90A4-C6DF-2704-4C38-F26627CD2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267" y="468686"/>
            <a:ext cx="1270371" cy="12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28268B8-2C21-321B-FE46-863028DFEAC3}"/>
              </a:ext>
            </a:extLst>
          </p:cNvPr>
          <p:cNvSpPr txBox="1"/>
          <p:nvPr/>
        </p:nvSpPr>
        <p:spPr>
          <a:xfrm>
            <a:off x="866226" y="971747"/>
            <a:ext cx="6729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Definition: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IT Terroristen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Angst und Chaos sind das Ziel und die Motivation </a:t>
            </a:r>
            <a:br>
              <a:rPr lang="de-DE" dirty="0"/>
            </a:br>
            <a:r>
              <a:rPr lang="de-DE" dirty="0"/>
              <a:t>dieser Gruppe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Aufmerksamkeit auf Missstände und politische Ziele lenken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97454BD-517B-9BF5-C43B-917B425A3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694" y="2726073"/>
            <a:ext cx="2732434" cy="183273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5819C65-35FA-3BEF-5B9C-D96C03BE7B55}"/>
              </a:ext>
            </a:extLst>
          </p:cNvPr>
          <p:cNvSpPr txBox="1"/>
          <p:nvPr/>
        </p:nvSpPr>
        <p:spPr>
          <a:xfrm>
            <a:off x="4329751" y="2573482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But Garmin successfully managed to </a:t>
            </a:r>
            <a:r>
              <a:rPr lang="en-US" b="1" i="1" dirty="0"/>
              <a:t>pay off the criminals</a:t>
            </a:r>
            <a:r>
              <a:rPr lang="en-US" i="1" dirty="0"/>
              <a:t>, using another intermediary on 24 or 25 July 2020, reported IT media outlets last weekend. </a:t>
            </a:r>
            <a:r>
              <a:rPr lang="en-US" b="1" i="1" dirty="0"/>
              <a:t>The criminals then provided a </a:t>
            </a:r>
            <a:r>
              <a:rPr lang="en-US" b="1" i="1" dirty="0" err="1"/>
              <a:t>WastedLocker</a:t>
            </a:r>
            <a:r>
              <a:rPr lang="en-US" b="1" i="1" dirty="0"/>
              <a:t> decryption key </a:t>
            </a:r>
            <a:r>
              <a:rPr lang="en-US" i="1" dirty="0"/>
              <a:t>to Garmin.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255739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Angreifer Typen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44</a:t>
            </a:fld>
            <a:endParaRPr lang="de-DE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EE90A4-C6DF-2704-4C38-F26627CD2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267" y="468686"/>
            <a:ext cx="1270371" cy="12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28268B8-2C21-321B-FE46-863028DFEAC3}"/>
              </a:ext>
            </a:extLst>
          </p:cNvPr>
          <p:cNvSpPr txBox="1"/>
          <p:nvPr/>
        </p:nvSpPr>
        <p:spPr>
          <a:xfrm>
            <a:off x="866226" y="971747"/>
            <a:ext cx="6729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Definition: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IT Terroristen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Angst und Chaos sind das Ziel und die Motivation </a:t>
            </a:r>
            <a:br>
              <a:rPr lang="de-DE" dirty="0"/>
            </a:br>
            <a:r>
              <a:rPr lang="de-DE" dirty="0"/>
              <a:t>dieser Gruppe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Aufmerksamkeit auf Missstände und politische Ziele lenken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90D675-F1C5-C292-34B8-9D8CC3878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45" y="2864399"/>
            <a:ext cx="3824244" cy="14720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CC6708-F0C5-EDD2-9928-FC2F4E785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528" y="2756324"/>
            <a:ext cx="1926472" cy="33850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1B6C07C-C980-B956-8A10-64F7615DBA1C}"/>
              </a:ext>
            </a:extLst>
          </p:cNvPr>
          <p:cNvSpPr txBox="1"/>
          <p:nvPr/>
        </p:nvSpPr>
        <p:spPr>
          <a:xfrm>
            <a:off x="4572000" y="2446273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i="1" dirty="0"/>
              <a:t>Die Düsseldorfer Polizei habe dann </a:t>
            </a:r>
            <a:r>
              <a:rPr lang="de-DE" sz="1600" b="1" i="1" dirty="0"/>
              <a:t>tatsächlich Kontakt aufgenommen</a:t>
            </a:r>
            <a:r>
              <a:rPr lang="de-DE" sz="1600" i="1" dirty="0"/>
              <a:t> und den Tätern mitgeteilt, dass durch ihren Hackerangriff </a:t>
            </a:r>
            <a:r>
              <a:rPr lang="de-DE" sz="1600" b="1" i="1" dirty="0"/>
              <a:t>ein Krankenhaus – und nicht die Uni – betroffen sei</a:t>
            </a:r>
            <a:r>
              <a:rPr lang="de-DE" sz="1600" i="1" dirty="0"/>
              <a:t>, hieß es. Damit seien Patienten erheblich gefährdet. </a:t>
            </a:r>
            <a:r>
              <a:rPr lang="de-DE" sz="1600" b="1" i="1" dirty="0"/>
              <a:t>Die Täter hätten daraufhin die Erpressung zurückgezogen und einen digitalen Schlüssel ausgehändigt,</a:t>
            </a:r>
            <a:r>
              <a:rPr lang="de-DE" sz="1600" i="1" dirty="0"/>
              <a:t> mit dem die Daten wieder entschlüsselt werden können.</a:t>
            </a:r>
          </a:p>
        </p:txBody>
      </p:sp>
    </p:spTree>
    <p:extLst>
      <p:ext uri="{BB962C8B-B14F-4D97-AF65-F5344CB8AC3E}">
        <p14:creationId xmlns:p14="http://schemas.microsoft.com/office/powerpoint/2010/main" val="2947945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Angreifer Typen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45</a:t>
            </a:fld>
            <a:endParaRPr lang="de-DE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EE90A4-C6DF-2704-4C38-F26627CD2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267" y="468686"/>
            <a:ext cx="1270371" cy="12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28268B8-2C21-321B-FE46-863028DFEAC3}"/>
              </a:ext>
            </a:extLst>
          </p:cNvPr>
          <p:cNvSpPr txBox="1"/>
          <p:nvPr/>
        </p:nvSpPr>
        <p:spPr>
          <a:xfrm>
            <a:off x="866226" y="971747"/>
            <a:ext cx="6729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Definition: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IT Terroristen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Angst und Chaos sind das Ziel und die Motivation </a:t>
            </a:r>
            <a:br>
              <a:rPr lang="de-DE" dirty="0"/>
            </a:br>
            <a:r>
              <a:rPr lang="de-DE" dirty="0"/>
              <a:t>dieser Gruppe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Aufmerksamkeit auf Missstände und politische Ziele lenken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90D675-F1C5-C292-34B8-9D8CC3878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45" y="2864399"/>
            <a:ext cx="3824244" cy="14720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CC6708-F0C5-EDD2-9928-FC2F4E785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528" y="2756324"/>
            <a:ext cx="1926472" cy="33850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85A355C-4426-A973-2496-A95E072BF646}"/>
              </a:ext>
            </a:extLst>
          </p:cNvPr>
          <p:cNvSpPr txBox="1"/>
          <p:nvPr/>
        </p:nvSpPr>
        <p:spPr>
          <a:xfrm>
            <a:off x="4509654" y="2961573"/>
            <a:ext cx="45720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i="1" dirty="0"/>
              <a:t> „Deshalb stocken wir das Personal der NRW-Polizei im Bereich Cybercrime weiter auf“, </a:t>
            </a:r>
            <a:r>
              <a:rPr lang="de-DE" sz="1400" i="1" dirty="0"/>
              <a:t>sagte Innenminister Ralf Jäger. </a:t>
            </a:r>
            <a:r>
              <a:rPr lang="de-DE" sz="1400" b="1" i="1" dirty="0"/>
              <a:t>36 IT-Fachleute werden das Cyber-Kompetenzzentrum im Landeskriminalamt mit zusätzlichem Knowhow verstärken</a:t>
            </a:r>
            <a:r>
              <a:rPr lang="de-DE" sz="1400" i="1" dirty="0"/>
              <a:t>. </a:t>
            </a:r>
          </a:p>
          <a:p>
            <a:endParaRPr lang="de-DE" sz="1400" i="1" dirty="0"/>
          </a:p>
          <a:p>
            <a:r>
              <a:rPr lang="de-DE" sz="1000" dirty="0" err="1"/>
              <a:t>Innnenminister</a:t>
            </a:r>
            <a:r>
              <a:rPr lang="de-DE" sz="1000" dirty="0"/>
              <a:t> Ralf Jäger – 2017 – land.nrw.de</a:t>
            </a:r>
          </a:p>
        </p:txBody>
      </p:sp>
    </p:spTree>
    <p:extLst>
      <p:ext uri="{BB962C8B-B14F-4D97-AF65-F5344CB8AC3E}">
        <p14:creationId xmlns:p14="http://schemas.microsoft.com/office/powerpoint/2010/main" val="187154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Angreifer Typen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46</a:t>
            </a:fld>
            <a:endParaRPr lang="de-DE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EE90A4-C6DF-2704-4C38-F26627CD2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267" y="468686"/>
            <a:ext cx="1270371" cy="12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90D675-F1C5-C292-34B8-9D8CC3878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45" y="2864399"/>
            <a:ext cx="3824244" cy="14720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CC6708-F0C5-EDD2-9928-FC2F4E785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528" y="2756324"/>
            <a:ext cx="1926472" cy="33850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85A355C-4426-A973-2496-A95E072BF646}"/>
              </a:ext>
            </a:extLst>
          </p:cNvPr>
          <p:cNvSpPr txBox="1"/>
          <p:nvPr/>
        </p:nvSpPr>
        <p:spPr>
          <a:xfrm>
            <a:off x="4509654" y="2961573"/>
            <a:ext cx="45720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i="1" dirty="0"/>
              <a:t> „Deshalb stocken wir das Personal der NRW-Polizei im Bereich Cybercrime weiter auf“, </a:t>
            </a:r>
            <a:r>
              <a:rPr lang="de-DE" sz="1400" i="1" dirty="0"/>
              <a:t>sagte Innenminister Ralf Jäger. </a:t>
            </a:r>
            <a:r>
              <a:rPr lang="de-DE" sz="1400" b="1" i="1" dirty="0"/>
              <a:t>36 IT-Fachleute werden das Cyber-Kompetenzzentrum im Landeskriminalamt mit zusätzlichem Knowhow verstärken</a:t>
            </a:r>
            <a:r>
              <a:rPr lang="de-DE" sz="1400" i="1" dirty="0"/>
              <a:t>. </a:t>
            </a:r>
          </a:p>
          <a:p>
            <a:endParaRPr lang="de-DE" sz="1400" i="1" dirty="0"/>
          </a:p>
          <a:p>
            <a:r>
              <a:rPr lang="de-DE" sz="1000" dirty="0" err="1"/>
              <a:t>Innnenminister</a:t>
            </a:r>
            <a:r>
              <a:rPr lang="de-DE" sz="1000" dirty="0"/>
              <a:t> Ralf Jäger – 2017 – land.nrw.de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E6BE9AE-5486-D6C3-05E9-60A9CFE35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817" y="446124"/>
            <a:ext cx="2160815" cy="19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74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Angreifer Typen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47</a:t>
            </a:fld>
            <a:endParaRPr lang="de-DE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EE90A4-C6DF-2704-4C38-F26627CD2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267" y="468686"/>
            <a:ext cx="1270371" cy="12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90D675-F1C5-C292-34B8-9D8CC3878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45" y="2864399"/>
            <a:ext cx="3824244" cy="14720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CC6708-F0C5-EDD2-9928-FC2F4E785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528" y="2756324"/>
            <a:ext cx="1926472" cy="33850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85A355C-4426-A973-2496-A95E072BF646}"/>
              </a:ext>
            </a:extLst>
          </p:cNvPr>
          <p:cNvSpPr txBox="1"/>
          <p:nvPr/>
        </p:nvSpPr>
        <p:spPr>
          <a:xfrm>
            <a:off x="4509654" y="2961573"/>
            <a:ext cx="45720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i="1" dirty="0"/>
              <a:t> „Deshalb stocken wir das Personal der NRW-Polizei im Bereich Cybercrime weiter auf“, </a:t>
            </a:r>
            <a:r>
              <a:rPr lang="de-DE" sz="1400" i="1" dirty="0"/>
              <a:t>sagte Innenminister Ralf Jäger. </a:t>
            </a:r>
            <a:r>
              <a:rPr lang="de-DE" sz="1400" b="1" i="1" dirty="0"/>
              <a:t>36 IT-Fachleute werden das Cyber-Kompetenzzentrum im Landeskriminalamt mit zusätzlichem Knowhow verstärken</a:t>
            </a:r>
            <a:r>
              <a:rPr lang="de-DE" sz="1400" i="1" dirty="0"/>
              <a:t>. </a:t>
            </a:r>
          </a:p>
          <a:p>
            <a:endParaRPr lang="de-DE" sz="1400" i="1" dirty="0"/>
          </a:p>
          <a:p>
            <a:r>
              <a:rPr lang="de-DE" sz="1000" dirty="0" err="1"/>
              <a:t>Innnenminister</a:t>
            </a:r>
            <a:r>
              <a:rPr lang="de-DE" sz="1000" dirty="0"/>
              <a:t> Ralf Jäger – 2017 – land.nrw.de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E6BE9AE-5486-D6C3-05E9-60A9CFE35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817" y="446124"/>
            <a:ext cx="2160815" cy="193948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A9A5796-EEBD-9401-CEC8-39E5D291A02E}"/>
              </a:ext>
            </a:extLst>
          </p:cNvPr>
          <p:cNvSpPr txBox="1"/>
          <p:nvPr/>
        </p:nvSpPr>
        <p:spPr>
          <a:xfrm>
            <a:off x="5483807" y="2521458"/>
            <a:ext cx="262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Rund 0.4 </a:t>
            </a:r>
            <a:r>
              <a:rPr lang="de-DE" b="1" dirty="0" err="1">
                <a:solidFill>
                  <a:srgbClr val="FF0000"/>
                </a:solidFill>
              </a:rPr>
              <a:t>mio</a:t>
            </a:r>
            <a:r>
              <a:rPr lang="de-DE" b="1" dirty="0">
                <a:solidFill>
                  <a:srgbClr val="FF0000"/>
                </a:solidFill>
              </a:rPr>
              <a:t> Euro</a:t>
            </a:r>
          </a:p>
        </p:txBody>
      </p:sp>
    </p:spTree>
    <p:extLst>
      <p:ext uri="{BB962C8B-B14F-4D97-AF65-F5344CB8AC3E}">
        <p14:creationId xmlns:p14="http://schemas.microsoft.com/office/powerpoint/2010/main" val="15357138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Angreifer Typen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48</a:t>
            </a:fld>
            <a:endParaRPr lang="de-DE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90D675-F1C5-C292-34B8-9D8CC3878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45" y="2864399"/>
            <a:ext cx="3824244" cy="14720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CC6708-F0C5-EDD2-9928-FC2F4E785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528" y="2756324"/>
            <a:ext cx="1926472" cy="33850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85A355C-4426-A973-2496-A95E072BF646}"/>
              </a:ext>
            </a:extLst>
          </p:cNvPr>
          <p:cNvSpPr txBox="1"/>
          <p:nvPr/>
        </p:nvSpPr>
        <p:spPr>
          <a:xfrm>
            <a:off x="4509654" y="2961573"/>
            <a:ext cx="45720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i="1" dirty="0"/>
              <a:t> „Deshalb stocken wir das Personal der NRW-Polizei im Bereich Cybercrime weiter auf“, </a:t>
            </a:r>
            <a:r>
              <a:rPr lang="de-DE" sz="1400" i="1" dirty="0"/>
              <a:t>sagte Innenminister Ralf Jäger. </a:t>
            </a:r>
            <a:r>
              <a:rPr lang="de-DE" sz="1400" b="1" i="1" dirty="0"/>
              <a:t>36 IT-Fachleute werden das Cyber-Kompetenzzentrum im Landeskriminalamt mit zusätzlichem Knowhow verstärken</a:t>
            </a:r>
            <a:r>
              <a:rPr lang="de-DE" sz="1400" i="1" dirty="0"/>
              <a:t>. </a:t>
            </a:r>
          </a:p>
          <a:p>
            <a:endParaRPr lang="de-DE" sz="1400" i="1" dirty="0"/>
          </a:p>
          <a:p>
            <a:r>
              <a:rPr lang="de-DE" sz="1000" dirty="0" err="1"/>
              <a:t>Innnenminister</a:t>
            </a:r>
            <a:r>
              <a:rPr lang="de-DE" sz="1000" dirty="0"/>
              <a:t> Ralf Jäger – 2017 – land.nrw.de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A9A5796-EEBD-9401-CEC8-39E5D291A02E}"/>
              </a:ext>
            </a:extLst>
          </p:cNvPr>
          <p:cNvSpPr txBox="1"/>
          <p:nvPr/>
        </p:nvSpPr>
        <p:spPr>
          <a:xfrm>
            <a:off x="5483807" y="2521458"/>
            <a:ext cx="262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Rund 0.4 </a:t>
            </a:r>
            <a:r>
              <a:rPr lang="de-DE" b="1" dirty="0" err="1">
                <a:solidFill>
                  <a:srgbClr val="FF0000"/>
                </a:solidFill>
              </a:rPr>
              <a:t>mio</a:t>
            </a:r>
            <a:r>
              <a:rPr lang="de-DE" b="1" dirty="0">
                <a:solidFill>
                  <a:srgbClr val="FF0000"/>
                </a:solidFill>
              </a:rPr>
              <a:t> Euro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1E1B772-C3EE-7453-9F26-2EAA31689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9" y="1115335"/>
            <a:ext cx="4568685" cy="1292153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F866D917-A311-907B-5CAF-7F1EAFC0F3AA}"/>
              </a:ext>
            </a:extLst>
          </p:cNvPr>
          <p:cNvSpPr/>
          <p:nvPr/>
        </p:nvSpPr>
        <p:spPr>
          <a:xfrm>
            <a:off x="3616036" y="1263009"/>
            <a:ext cx="893618" cy="251668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45EE497-484C-9D81-78A7-BCD8AA897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088" y="257706"/>
            <a:ext cx="2751412" cy="226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95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Angreifer Typen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49</a:t>
            </a:fld>
            <a:endParaRPr lang="de-DE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EE90A4-C6DF-2704-4C38-F26627CD2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267" y="468686"/>
            <a:ext cx="1270371" cy="12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28268B8-2C21-321B-FE46-863028DFEAC3}"/>
              </a:ext>
            </a:extLst>
          </p:cNvPr>
          <p:cNvSpPr txBox="1"/>
          <p:nvPr/>
        </p:nvSpPr>
        <p:spPr>
          <a:xfrm>
            <a:off x="866226" y="971747"/>
            <a:ext cx="6729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Definition: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Professionelle Kriminelle – Gruppen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Gruppe von Personen die sich persönlich </a:t>
            </a:r>
            <a:br>
              <a:rPr lang="de-DE" dirty="0"/>
            </a:br>
            <a:r>
              <a:rPr lang="de-DE" dirty="0"/>
              <a:t>bereichern wollen. Keine bezahlte Dienstleistung sondern erpresserischer Hintergrund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Vandalen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Personen die einen Angriff durchführen nur um Schaden zu erzeugen.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Reine Zerstörungswut</a:t>
            </a:r>
          </a:p>
        </p:txBody>
      </p:sp>
    </p:spTree>
    <p:extLst>
      <p:ext uri="{BB962C8B-B14F-4D97-AF65-F5344CB8AC3E}">
        <p14:creationId xmlns:p14="http://schemas.microsoft.com/office/powerpoint/2010/main" val="313071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utschlandkarte Bilder – Durchsuchen 89,982 Archivfotos, Vektorgrafiken  und Videos | Adobe Stock">
            <a:extLst>
              <a:ext uri="{FF2B5EF4-FFF2-40B4-BE49-F238E27FC236}">
                <a16:creationId xmlns:a16="http://schemas.microsoft.com/office/drawing/2014/main" id="{E796E01D-B6A4-44E0-0050-D8EEDE4D6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674" y="436308"/>
            <a:ext cx="4286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A1FEF6E-8729-3D28-621A-45BC9F9AF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49" y="832351"/>
            <a:ext cx="8659502" cy="34787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/>
              <a:t>Risiken steigen</a:t>
            </a:r>
            <a:r>
              <a:rPr lang="de-DE" sz="2000" dirty="0"/>
              <a:t> sehr stark an!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Vorgänge wie: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sz="2000" b="1" dirty="0"/>
              <a:t>Diebstahl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sz="2000" b="1" dirty="0"/>
              <a:t>Spionage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sz="2000" b="1" dirty="0"/>
              <a:t>Sabotage</a:t>
            </a:r>
            <a:r>
              <a:rPr lang="de-DE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Aktuelle Lage ist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sz="2000" b="1" dirty="0"/>
              <a:t>Ungenügend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sz="2000" b="1" dirty="0"/>
              <a:t>Keine gute Basis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Schutzziele der 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</a:t>
            </a:fld>
            <a:endParaRPr lang="de-DE"/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C690AC-ABF8-BC59-D288-ED3A7F2228BE}"/>
              </a:ext>
            </a:extLst>
          </p:cNvPr>
          <p:cNvSpPr txBox="1"/>
          <p:nvPr/>
        </p:nvSpPr>
        <p:spPr>
          <a:xfrm>
            <a:off x="3588407" y="1576667"/>
            <a:ext cx="5195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Wirtschaftlicher Gesamtschaden</a:t>
            </a:r>
          </a:p>
          <a:p>
            <a:r>
              <a:rPr lang="de-DE" sz="2400" b="1" dirty="0"/>
              <a:t>		220 Milliarden Euro</a:t>
            </a:r>
          </a:p>
        </p:txBody>
      </p:sp>
    </p:spTree>
    <p:extLst>
      <p:ext uri="{BB962C8B-B14F-4D97-AF65-F5344CB8AC3E}">
        <p14:creationId xmlns:p14="http://schemas.microsoft.com/office/powerpoint/2010/main" val="3858231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Angreifer Typen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50</a:t>
            </a:fld>
            <a:endParaRPr lang="de-DE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EE90A4-C6DF-2704-4C38-F26627CD2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267" y="468686"/>
            <a:ext cx="1270371" cy="12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28268B8-2C21-321B-FE46-863028DFEAC3}"/>
              </a:ext>
            </a:extLst>
          </p:cNvPr>
          <p:cNvSpPr txBox="1"/>
          <p:nvPr/>
        </p:nvSpPr>
        <p:spPr>
          <a:xfrm>
            <a:off x="866226" y="971747"/>
            <a:ext cx="6729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Definition: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Penetration Tester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Experten die einen Penetration Test auf die </a:t>
            </a:r>
            <a:br>
              <a:rPr lang="de-DE" dirty="0"/>
            </a:br>
            <a:r>
              <a:rPr lang="de-DE" dirty="0"/>
              <a:t>Strukturen eines Unternehmens ausführen.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Kann Schwachstellen offenlegen und Angriffe erkennbar machen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Behördliche Mitarbeiter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LKA – BKA Beamte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Einsatz des </a:t>
            </a:r>
            <a:r>
              <a:rPr lang="de-DE" dirty="0" err="1"/>
              <a:t>Know-Hows</a:t>
            </a:r>
            <a:r>
              <a:rPr lang="de-DE" dirty="0"/>
              <a:t> zur Verfolgung</a:t>
            </a:r>
          </a:p>
        </p:txBody>
      </p:sp>
    </p:spTree>
    <p:extLst>
      <p:ext uri="{BB962C8B-B14F-4D97-AF65-F5344CB8AC3E}">
        <p14:creationId xmlns:p14="http://schemas.microsoft.com/office/powerpoint/2010/main" val="32181202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Angriffsvektoren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51</a:t>
            </a:fld>
            <a:endParaRPr lang="de-DE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8268B8-2C21-321B-FE46-863028DFEAC3}"/>
              </a:ext>
            </a:extLst>
          </p:cNvPr>
          <p:cNvSpPr txBox="1"/>
          <p:nvPr/>
        </p:nvSpPr>
        <p:spPr>
          <a:xfrm>
            <a:off x="866226" y="971747"/>
            <a:ext cx="77443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Definition: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 </a:t>
            </a:r>
            <a:r>
              <a:rPr lang="de-DE" b="1" dirty="0"/>
              <a:t>Angriffsvektor</a:t>
            </a:r>
            <a:r>
              <a:rPr lang="de-DE" dirty="0"/>
              <a:t> bezeichnet sowohl den </a:t>
            </a:r>
            <a:r>
              <a:rPr lang="de-DE" b="1" dirty="0"/>
              <a:t>Weg</a:t>
            </a:r>
            <a:r>
              <a:rPr lang="de-DE" dirty="0"/>
              <a:t> des Angriffes als auch die verwendete </a:t>
            </a:r>
            <a:r>
              <a:rPr lang="de-DE" b="1" dirty="0"/>
              <a:t>Technik</a:t>
            </a:r>
            <a:r>
              <a:rPr lang="de-DE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Angriffsweg kann mehrstufig oder verteilt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Hierzu werden folgende Wege oft verwendet: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1" dirty="0"/>
              <a:t>Schwachstellen im Netzwerk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1" dirty="0" err="1"/>
              <a:t>Social</a:t>
            </a:r>
            <a:r>
              <a:rPr lang="de-DE" b="1" dirty="0"/>
              <a:t> Engineering der Nutzer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1" dirty="0" err="1"/>
              <a:t>Maleware</a:t>
            </a:r>
            <a:endParaRPr lang="de-DE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1" dirty="0"/>
              <a:t>Exploits – Log4J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1" dirty="0"/>
              <a:t>Brute Force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Installation von Keyloggern oder Ransomware</a:t>
            </a:r>
            <a:r>
              <a:rPr lang="de-DE" b="1" dirty="0"/>
              <a:t>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CBA3580-5318-89C0-89E8-59443A41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743" y="2294659"/>
            <a:ext cx="1535725" cy="11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107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Angriffsvektoren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52</a:t>
            </a:fld>
            <a:endParaRPr lang="de-DE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8268B8-2C21-321B-FE46-863028DFEAC3}"/>
              </a:ext>
            </a:extLst>
          </p:cNvPr>
          <p:cNvSpPr txBox="1"/>
          <p:nvPr/>
        </p:nvSpPr>
        <p:spPr>
          <a:xfrm>
            <a:off x="866226" y="971747"/>
            <a:ext cx="77443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Definition: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 </a:t>
            </a:r>
            <a:r>
              <a:rPr lang="de-DE" b="1" dirty="0"/>
              <a:t>Angriffsvektor</a:t>
            </a:r>
            <a:r>
              <a:rPr lang="de-DE" dirty="0"/>
              <a:t> bezeichnet sowohl den </a:t>
            </a:r>
            <a:r>
              <a:rPr lang="de-DE" b="1" dirty="0"/>
              <a:t>Weg</a:t>
            </a:r>
            <a:r>
              <a:rPr lang="de-DE" dirty="0"/>
              <a:t> des Angriffes als auch die verwendete </a:t>
            </a:r>
            <a:r>
              <a:rPr lang="de-DE" b="1" dirty="0"/>
              <a:t>Technik</a:t>
            </a:r>
            <a:r>
              <a:rPr lang="de-DE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Angriffsweg kann mehrstufig oder verteilt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Hierzu werden folgende Wege oft verwendet: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1" dirty="0"/>
              <a:t>Schwachstellen im Netzwerk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1" dirty="0" err="1"/>
              <a:t>Social</a:t>
            </a:r>
            <a:r>
              <a:rPr lang="de-DE" b="1" dirty="0"/>
              <a:t> Engineering der Nutzer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1" dirty="0" err="1"/>
              <a:t>Maleware</a:t>
            </a:r>
            <a:endParaRPr lang="de-DE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1" dirty="0"/>
              <a:t>Exploits – Log4J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1" dirty="0"/>
              <a:t>Brute Force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Installation von Keyloggern oder Ransomware</a:t>
            </a:r>
            <a:r>
              <a:rPr lang="de-DE" b="1" dirty="0"/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55CCDD4-4DF5-A8D3-AF93-492B3FF52D47}"/>
              </a:ext>
            </a:extLst>
          </p:cNvPr>
          <p:cNvSpPr txBox="1"/>
          <p:nvPr/>
        </p:nvSpPr>
        <p:spPr>
          <a:xfrm>
            <a:off x="1856509" y="4120859"/>
            <a:ext cx="636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Angriffsvektoren sind Hürdentreiber!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E42F70-FF22-03E5-49CC-5A0EA1800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743" y="2294659"/>
            <a:ext cx="1535725" cy="11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49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Angriffsvektoren – einige Beispiele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53</a:t>
            </a:fld>
            <a:endParaRPr lang="de-DE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8268B8-2C21-321B-FE46-863028DFEAC3}"/>
              </a:ext>
            </a:extLst>
          </p:cNvPr>
          <p:cNvSpPr txBox="1"/>
          <p:nvPr/>
        </p:nvSpPr>
        <p:spPr>
          <a:xfrm>
            <a:off x="894801" y="971747"/>
            <a:ext cx="7744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Installation einer </a:t>
            </a:r>
            <a:r>
              <a:rPr lang="de-DE" b="1" dirty="0" err="1"/>
              <a:t>Maleware</a:t>
            </a:r>
            <a:r>
              <a:rPr lang="de-DE" b="1" dirty="0"/>
              <a:t> über eine manipulierte Website</a:t>
            </a:r>
          </a:p>
          <a:p>
            <a:endParaRPr lang="de-DE" b="1" dirty="0"/>
          </a:p>
          <a:p>
            <a:r>
              <a:rPr lang="de-DE" b="1" dirty="0"/>
              <a:t>Drive-</a:t>
            </a:r>
            <a:r>
              <a:rPr lang="de-DE" b="1" dirty="0" err="1"/>
              <a:t>by</a:t>
            </a:r>
            <a:r>
              <a:rPr lang="de-DE" b="1" dirty="0"/>
              <a:t> Downloads</a:t>
            </a:r>
          </a:p>
          <a:p>
            <a:r>
              <a:rPr lang="de-DE" dirty="0" err="1"/>
              <a:t>Maleware</a:t>
            </a:r>
            <a:r>
              <a:rPr lang="de-DE" dirty="0"/>
              <a:t> wird durch das vorbeigehen installiert.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E42F70-FF22-03E5-49CC-5A0EA1800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743" y="2294659"/>
            <a:ext cx="1535725" cy="1148794"/>
          </a:xfrm>
          <a:prstGeom prst="rect">
            <a:avLst/>
          </a:prstGeom>
        </p:spPr>
      </p:pic>
      <p:pic>
        <p:nvPicPr>
          <p:cNvPr id="2050" name="Picture 2" descr="How to remove RadioRage Toolbar virus - hijacker - wintips.org - Windows  Tips &amp; How-tos">
            <a:extLst>
              <a:ext uri="{FF2B5EF4-FFF2-40B4-BE49-F238E27FC236}">
                <a16:creationId xmlns:a16="http://schemas.microsoft.com/office/drawing/2014/main" id="{CF942E5B-E20D-FB2C-F2B7-9768226A3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077" y="2418970"/>
            <a:ext cx="3919105" cy="190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4654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Angriffsvektoren – einige Beispiele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54</a:t>
            </a:fld>
            <a:endParaRPr lang="de-DE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8268B8-2C21-321B-FE46-863028DFEAC3}"/>
              </a:ext>
            </a:extLst>
          </p:cNvPr>
          <p:cNvSpPr txBox="1"/>
          <p:nvPr/>
        </p:nvSpPr>
        <p:spPr>
          <a:xfrm>
            <a:off x="894801" y="971747"/>
            <a:ext cx="77443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Installation einer </a:t>
            </a:r>
            <a:r>
              <a:rPr lang="de-DE" b="1" dirty="0" err="1"/>
              <a:t>Maleware</a:t>
            </a:r>
            <a:r>
              <a:rPr lang="de-DE" b="1" dirty="0"/>
              <a:t> über eine manipulierte Website</a:t>
            </a:r>
          </a:p>
          <a:p>
            <a:endParaRPr lang="de-DE" b="1" dirty="0"/>
          </a:p>
          <a:p>
            <a:r>
              <a:rPr lang="de-DE" b="1" dirty="0"/>
              <a:t>Drive-</a:t>
            </a:r>
            <a:r>
              <a:rPr lang="de-DE" b="1" dirty="0" err="1"/>
              <a:t>by</a:t>
            </a:r>
            <a:r>
              <a:rPr lang="de-DE" b="1" dirty="0"/>
              <a:t> Downloads</a:t>
            </a:r>
          </a:p>
          <a:p>
            <a:r>
              <a:rPr lang="de-DE" dirty="0" err="1"/>
              <a:t>Maleware</a:t>
            </a:r>
            <a:r>
              <a:rPr lang="de-DE" dirty="0"/>
              <a:t> wird durch das vorbeigehen installiert.</a:t>
            </a:r>
          </a:p>
          <a:p>
            <a:endParaRPr lang="de-DE" dirty="0"/>
          </a:p>
          <a:p>
            <a:r>
              <a:rPr lang="de-DE" dirty="0"/>
              <a:t>Opfer wird zum Besuch der manipulierten Website motiviert.</a:t>
            </a:r>
          </a:p>
          <a:p>
            <a:r>
              <a:rPr lang="de-DE" b="1" dirty="0"/>
              <a:t>Klassischer Phishing Versuch. </a:t>
            </a:r>
          </a:p>
          <a:p>
            <a:endParaRPr lang="de-DE" dirty="0"/>
          </a:p>
          <a:p>
            <a:r>
              <a:rPr lang="de-DE" dirty="0"/>
              <a:t>Drive-</a:t>
            </a:r>
            <a:r>
              <a:rPr lang="de-DE" dirty="0" err="1"/>
              <a:t>by</a:t>
            </a:r>
            <a:r>
              <a:rPr lang="de-DE" dirty="0"/>
              <a:t> Lücken werden dann ausgenutzt um spezielle Schadfunktionen zu nutzen.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E42F70-FF22-03E5-49CC-5A0EA1800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93" y="1349769"/>
            <a:ext cx="1535725" cy="114879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B156FB0-028E-E23F-EC2D-3EAB63AF1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809" y="3616640"/>
            <a:ext cx="2742598" cy="137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84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Angriffsvektoren – einige Beispiele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55</a:t>
            </a:fld>
            <a:endParaRPr lang="de-DE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8268B8-2C21-321B-FE46-863028DFEAC3}"/>
              </a:ext>
            </a:extLst>
          </p:cNvPr>
          <p:cNvSpPr txBox="1"/>
          <p:nvPr/>
        </p:nvSpPr>
        <p:spPr>
          <a:xfrm>
            <a:off x="894801" y="971747"/>
            <a:ext cx="77443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Installation einer </a:t>
            </a:r>
            <a:r>
              <a:rPr lang="de-DE" b="1" dirty="0" err="1"/>
              <a:t>Maleware</a:t>
            </a:r>
            <a:r>
              <a:rPr lang="de-DE" b="1" dirty="0"/>
              <a:t> über Mailanhänge</a:t>
            </a:r>
          </a:p>
          <a:p>
            <a:endParaRPr lang="de-DE" b="1" dirty="0"/>
          </a:p>
          <a:p>
            <a:r>
              <a:rPr lang="de-DE" dirty="0" err="1"/>
              <a:t>Berufnetzwerk</a:t>
            </a:r>
            <a:r>
              <a:rPr lang="de-DE" dirty="0"/>
              <a:t> wird studiert und potenzielle Opfer werden analysiert.</a:t>
            </a:r>
          </a:p>
          <a:p>
            <a:endParaRPr lang="de-DE" dirty="0"/>
          </a:p>
          <a:p>
            <a:r>
              <a:rPr lang="de-DE" dirty="0"/>
              <a:t>Kenntnisse werden genutzt um Opfern persönliche Nachrichten zu senden. </a:t>
            </a:r>
          </a:p>
          <a:p>
            <a:endParaRPr lang="de-DE" dirty="0"/>
          </a:p>
          <a:p>
            <a:r>
              <a:rPr lang="de-DE" dirty="0"/>
              <a:t>Klicken auf einen Anhang startet einen Prozess zur Installation einer </a:t>
            </a:r>
            <a:r>
              <a:rPr lang="de-DE" dirty="0" err="1"/>
              <a:t>Maleware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Übernahme ist umgesetzt. </a:t>
            </a:r>
          </a:p>
          <a:p>
            <a:endParaRPr lang="de-DE" dirty="0"/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0622100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Angriffsvektoren – einige Beispiele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56</a:t>
            </a:fld>
            <a:endParaRPr lang="de-DE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8268B8-2C21-321B-FE46-863028DFEAC3}"/>
              </a:ext>
            </a:extLst>
          </p:cNvPr>
          <p:cNvSpPr txBox="1"/>
          <p:nvPr/>
        </p:nvSpPr>
        <p:spPr>
          <a:xfrm>
            <a:off x="894801" y="971747"/>
            <a:ext cx="7744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Installation einer </a:t>
            </a:r>
            <a:r>
              <a:rPr lang="de-DE" b="1" dirty="0" err="1"/>
              <a:t>Maleware</a:t>
            </a:r>
            <a:r>
              <a:rPr lang="de-DE" b="1" dirty="0"/>
              <a:t> über Mailanhänge</a:t>
            </a:r>
          </a:p>
          <a:p>
            <a:endParaRPr lang="de-DE" b="1" dirty="0"/>
          </a:p>
          <a:p>
            <a:endParaRPr lang="de-DE" dirty="0"/>
          </a:p>
          <a:p>
            <a:endParaRPr lang="de-DE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25E195-30AD-5180-F223-4877A1993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03" y="1498936"/>
            <a:ext cx="5302851" cy="29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1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Angriffsvektoren – einige Beispiele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57</a:t>
            </a:fld>
            <a:endParaRPr lang="de-DE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8268B8-2C21-321B-FE46-863028DFEAC3}"/>
              </a:ext>
            </a:extLst>
          </p:cNvPr>
          <p:cNvSpPr txBox="1"/>
          <p:nvPr/>
        </p:nvSpPr>
        <p:spPr>
          <a:xfrm>
            <a:off x="894801" y="971747"/>
            <a:ext cx="77443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Man in </a:t>
            </a:r>
            <a:r>
              <a:rPr lang="de-DE" b="1" dirty="0" err="1"/>
              <a:t>the</a:t>
            </a:r>
            <a:r>
              <a:rPr lang="de-DE" b="1" dirty="0"/>
              <a:t> Middle </a:t>
            </a:r>
            <a:r>
              <a:rPr lang="de-DE" b="1" dirty="0" err="1"/>
              <a:t>Attack</a:t>
            </a:r>
            <a:r>
              <a:rPr lang="de-DE" b="1" dirty="0"/>
              <a:t> 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Einschleusen Dritter in das Zielsystem.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Zwischen mehrere Kommunikationspartner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Logisch oder Physisch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Kommunikationspartner nehmen an eine private Leitung zu haben.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5722223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Angriffsvektoren – einige Beispiele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58</a:t>
            </a:fld>
            <a:endParaRPr lang="de-DE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8268B8-2C21-321B-FE46-863028DFEAC3}"/>
              </a:ext>
            </a:extLst>
          </p:cNvPr>
          <p:cNvSpPr txBox="1"/>
          <p:nvPr/>
        </p:nvSpPr>
        <p:spPr>
          <a:xfrm>
            <a:off x="894801" y="971747"/>
            <a:ext cx="77443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Man in </a:t>
            </a:r>
            <a:r>
              <a:rPr lang="de-DE" b="1" dirty="0" err="1"/>
              <a:t>the</a:t>
            </a:r>
            <a:r>
              <a:rPr lang="de-DE" b="1" dirty="0"/>
              <a:t> Middle </a:t>
            </a:r>
            <a:r>
              <a:rPr lang="de-DE" b="1" dirty="0" err="1"/>
              <a:t>Attack</a:t>
            </a:r>
            <a:r>
              <a:rPr lang="de-DE" b="1" dirty="0"/>
              <a:t> 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Einschleusen Dritter in das Zielsystem.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Zwischen mehrere Kommunikationspartner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Logisch oder Physisch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Kommunikationspartner nehmen an eine private Leitung zu haben.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b="1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7489F24-828E-2BB9-1BD5-77F1FEF32F66}"/>
              </a:ext>
            </a:extLst>
          </p:cNvPr>
          <p:cNvCxnSpPr/>
          <p:nvPr/>
        </p:nvCxnSpPr>
        <p:spPr>
          <a:xfrm>
            <a:off x="5410200" y="2223655"/>
            <a:ext cx="1724891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8D86D2D-81F8-6003-05A9-201D3129D4B9}"/>
              </a:ext>
            </a:extLst>
          </p:cNvPr>
          <p:cNvCxnSpPr>
            <a:cxnSpLocks/>
          </p:cNvCxnSpPr>
          <p:nvPr/>
        </p:nvCxnSpPr>
        <p:spPr>
          <a:xfrm flipV="1">
            <a:off x="5489863" y="2208068"/>
            <a:ext cx="1565563" cy="7273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4887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Angriffsvektoren – einige Beispiele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59</a:t>
            </a:fld>
            <a:endParaRPr lang="de-DE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8268B8-2C21-321B-FE46-863028DFEAC3}"/>
              </a:ext>
            </a:extLst>
          </p:cNvPr>
          <p:cNvSpPr txBox="1"/>
          <p:nvPr/>
        </p:nvSpPr>
        <p:spPr>
          <a:xfrm>
            <a:off x="894801" y="971747"/>
            <a:ext cx="77443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Man in </a:t>
            </a:r>
            <a:r>
              <a:rPr lang="de-DE" b="1" dirty="0" err="1"/>
              <a:t>the</a:t>
            </a:r>
            <a:r>
              <a:rPr lang="de-DE" b="1" dirty="0"/>
              <a:t> Middle </a:t>
            </a:r>
            <a:r>
              <a:rPr lang="de-DE" b="1" dirty="0" err="1"/>
              <a:t>Attack</a:t>
            </a:r>
            <a:r>
              <a:rPr lang="de-DE" b="1" dirty="0"/>
              <a:t> 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Einschleusen Dritter in das Zielsystem.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Zwischen mehrere Kommunikationspartner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Logisch oder Physisch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Kommunikationspartner nehmen an eine private Leitung zu haben.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51A93C-B246-3FEA-C540-AFB2AC809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1" y="2826989"/>
            <a:ext cx="4023563" cy="173535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1CCD515-BA74-F554-8906-1D26DD543E05}"/>
              </a:ext>
            </a:extLst>
          </p:cNvPr>
          <p:cNvSpPr txBox="1"/>
          <p:nvPr/>
        </p:nvSpPr>
        <p:spPr>
          <a:xfrm>
            <a:off x="4966855" y="2895600"/>
            <a:ext cx="4023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Passwörter oder weitere / andere Daten können mitgelesen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Daten können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fly</a:t>
            </a:r>
            <a:r>
              <a:rPr lang="de-DE" dirty="0"/>
              <a:t> manipuliert werden </a:t>
            </a:r>
          </a:p>
        </p:txBody>
      </p:sp>
    </p:spTree>
    <p:extLst>
      <p:ext uri="{BB962C8B-B14F-4D97-AF65-F5344CB8AC3E}">
        <p14:creationId xmlns:p14="http://schemas.microsoft.com/office/powerpoint/2010/main" val="529644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utschlandkarte Bilder – Durchsuchen 89,982 Archivfotos, Vektorgrafiken  und Videos | Adobe Stock">
            <a:extLst>
              <a:ext uri="{FF2B5EF4-FFF2-40B4-BE49-F238E27FC236}">
                <a16:creationId xmlns:a16="http://schemas.microsoft.com/office/drawing/2014/main" id="{E796E01D-B6A4-44E0-0050-D8EEDE4D6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674" y="436308"/>
            <a:ext cx="4286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A1FEF6E-8729-3D28-621A-45BC9F9AF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49" y="832351"/>
            <a:ext cx="8659502" cy="34787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/>
              <a:t>Risiken steigen</a:t>
            </a:r>
            <a:r>
              <a:rPr lang="de-DE" sz="2000" dirty="0"/>
              <a:t> sehr stark an!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Vorgänge wie: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sz="2000" b="1" dirty="0"/>
              <a:t>Diebstahl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sz="2000" b="1" dirty="0"/>
              <a:t>Spionage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sz="2000" b="1" dirty="0"/>
              <a:t>Sabotage</a:t>
            </a:r>
            <a:r>
              <a:rPr lang="de-DE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Aktuelle Lage ist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sz="2000" b="1" dirty="0"/>
              <a:t>Ungenügend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de-DE" sz="2000" b="1" dirty="0"/>
              <a:t>Keine gute Basis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Schutzziele der 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</a:t>
            </a:fld>
            <a:endParaRPr lang="de-DE"/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C690AC-ABF8-BC59-D288-ED3A7F2228BE}"/>
              </a:ext>
            </a:extLst>
          </p:cNvPr>
          <p:cNvSpPr txBox="1"/>
          <p:nvPr/>
        </p:nvSpPr>
        <p:spPr>
          <a:xfrm>
            <a:off x="3588407" y="1576667"/>
            <a:ext cx="5195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Wirtschaftlicher Gesamtschaden</a:t>
            </a:r>
          </a:p>
          <a:p>
            <a:r>
              <a:rPr lang="de-DE" sz="2400" b="1" dirty="0"/>
              <a:t>		220 Milliarden Euro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37768A-9CC4-6105-35A1-759D19573808}"/>
              </a:ext>
            </a:extLst>
          </p:cNvPr>
          <p:cNvSpPr/>
          <p:nvPr/>
        </p:nvSpPr>
        <p:spPr>
          <a:xfrm>
            <a:off x="560654" y="2696479"/>
            <a:ext cx="3210412" cy="116882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4382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Angriffsvektoren – einige Beispiele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60</a:t>
            </a:fld>
            <a:endParaRPr lang="de-DE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8268B8-2C21-321B-FE46-863028DFEAC3}"/>
              </a:ext>
            </a:extLst>
          </p:cNvPr>
          <p:cNvSpPr txBox="1"/>
          <p:nvPr/>
        </p:nvSpPr>
        <p:spPr>
          <a:xfrm>
            <a:off x="894801" y="971747"/>
            <a:ext cx="77443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Man in </a:t>
            </a:r>
            <a:r>
              <a:rPr lang="de-DE" b="1" dirty="0" err="1"/>
              <a:t>the</a:t>
            </a:r>
            <a:r>
              <a:rPr lang="de-DE" b="1" dirty="0"/>
              <a:t> Middle </a:t>
            </a:r>
            <a:r>
              <a:rPr lang="de-DE" b="1" dirty="0" err="1"/>
              <a:t>Attack</a:t>
            </a:r>
            <a:r>
              <a:rPr lang="de-DE" b="1" dirty="0"/>
              <a:t> 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Einschleusen Dritter in das Zielsystem.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Zwischen mehrere Kommunikationspartner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Logisch oder Physisch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Kommunikationspartner nehmen an eine private Leitung zu haben.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51A93C-B246-3FEA-C540-AFB2AC809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1" y="2826989"/>
            <a:ext cx="4023563" cy="173535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1CCD515-BA74-F554-8906-1D26DD543E05}"/>
              </a:ext>
            </a:extLst>
          </p:cNvPr>
          <p:cNvSpPr txBox="1"/>
          <p:nvPr/>
        </p:nvSpPr>
        <p:spPr>
          <a:xfrm>
            <a:off x="4966855" y="2895600"/>
            <a:ext cx="4023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Passwörter oder weitere / andere Daten können mitgelesen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Daten können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fly</a:t>
            </a:r>
            <a:r>
              <a:rPr lang="de-DE" dirty="0"/>
              <a:t> manipuliert werden </a:t>
            </a:r>
          </a:p>
        </p:txBody>
      </p:sp>
    </p:spTree>
    <p:extLst>
      <p:ext uri="{BB962C8B-B14F-4D97-AF65-F5344CB8AC3E}">
        <p14:creationId xmlns:p14="http://schemas.microsoft.com/office/powerpoint/2010/main" val="4660805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Angriffsvektoren – einige Beispiele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61</a:t>
            </a:fld>
            <a:endParaRPr lang="de-DE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8268B8-2C21-321B-FE46-863028DFEAC3}"/>
              </a:ext>
            </a:extLst>
          </p:cNvPr>
          <p:cNvSpPr txBox="1"/>
          <p:nvPr/>
        </p:nvSpPr>
        <p:spPr>
          <a:xfrm>
            <a:off x="894801" y="971747"/>
            <a:ext cx="77443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Suply</a:t>
            </a:r>
            <a:r>
              <a:rPr lang="de-DE" b="1" dirty="0"/>
              <a:t> Chain – Angriff 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Eine </a:t>
            </a:r>
            <a:r>
              <a:rPr lang="de-DE" dirty="0" err="1"/>
              <a:t>Suppy</a:t>
            </a:r>
            <a:r>
              <a:rPr lang="de-DE" dirty="0"/>
              <a:t> Chain Angriff fokussiert sich auf das Eindringen in einen vertrauenswürdigen Dienst, der im Unternehmen etabliert ist.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Beispiel – Datenbanken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Kompromittierte Software bekommt manipulierte Updates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Backdoor für den Angriff ist geschaffen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758EEC-1170-38B8-BCB0-32B232DE62BD}"/>
              </a:ext>
            </a:extLst>
          </p:cNvPr>
          <p:cNvSpPr txBox="1"/>
          <p:nvPr/>
        </p:nvSpPr>
        <p:spPr>
          <a:xfrm>
            <a:off x="2745894" y="306076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Kompromittierte Software </a:t>
            </a:r>
          </a:p>
        </p:txBody>
      </p:sp>
      <p:pic>
        <p:nvPicPr>
          <p:cNvPr id="10" name="Grafik 9" descr="Server">
            <a:extLst>
              <a:ext uri="{FF2B5EF4-FFF2-40B4-BE49-F238E27FC236}">
                <a16:creationId xmlns:a16="http://schemas.microsoft.com/office/drawing/2014/main" id="{650F6417-8A2C-D15B-C259-B456A78B9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601" y="3568642"/>
            <a:ext cx="914400" cy="914400"/>
          </a:xfrm>
          <a:prstGeom prst="rect">
            <a:avLst/>
          </a:prstGeom>
        </p:spPr>
      </p:pic>
      <p:pic>
        <p:nvPicPr>
          <p:cNvPr id="12" name="Grafik 11" descr="Computer">
            <a:extLst>
              <a:ext uri="{FF2B5EF4-FFF2-40B4-BE49-F238E27FC236}">
                <a16:creationId xmlns:a16="http://schemas.microsoft.com/office/drawing/2014/main" id="{B8151CE6-5183-0E4B-71C8-DD4586206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1463" y="3578999"/>
            <a:ext cx="914400" cy="9144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396A6606-3428-DC34-B9F4-1BD0CD94E350}"/>
              </a:ext>
            </a:extLst>
          </p:cNvPr>
          <p:cNvSpPr txBox="1"/>
          <p:nvPr/>
        </p:nvSpPr>
        <p:spPr>
          <a:xfrm>
            <a:off x="1352001" y="3891083"/>
            <a:ext cx="273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 Supply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8AF014E-B620-E196-959C-163A79AE56F7}"/>
              </a:ext>
            </a:extLst>
          </p:cNvPr>
          <p:cNvSpPr txBox="1"/>
          <p:nvPr/>
        </p:nvSpPr>
        <p:spPr>
          <a:xfrm>
            <a:off x="7775863" y="3912954"/>
            <a:ext cx="273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3. User</a:t>
            </a:r>
          </a:p>
        </p:txBody>
      </p:sp>
      <p:pic>
        <p:nvPicPr>
          <p:cNvPr id="9" name="Grafik 8" descr="Vertrag RNL">
            <a:extLst>
              <a:ext uri="{FF2B5EF4-FFF2-40B4-BE49-F238E27FC236}">
                <a16:creationId xmlns:a16="http://schemas.microsoft.com/office/drawing/2014/main" id="{92535889-6168-6B43-DAD3-36CA1DDDC2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3521" y="3568642"/>
            <a:ext cx="914400" cy="914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852EB56-4334-FD5A-0E2C-6E47E73100D0}"/>
              </a:ext>
            </a:extLst>
          </p:cNvPr>
          <p:cNvSpPr txBox="1"/>
          <p:nvPr/>
        </p:nvSpPr>
        <p:spPr>
          <a:xfrm>
            <a:off x="4125190" y="3873552"/>
            <a:ext cx="273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 Signiertes Update</a:t>
            </a:r>
          </a:p>
        </p:txBody>
      </p:sp>
    </p:spTree>
    <p:extLst>
      <p:ext uri="{BB962C8B-B14F-4D97-AF65-F5344CB8AC3E}">
        <p14:creationId xmlns:p14="http://schemas.microsoft.com/office/powerpoint/2010/main" val="3915184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Angriffsvektoren – einige Beispiele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62</a:t>
            </a:fld>
            <a:endParaRPr lang="de-DE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8268B8-2C21-321B-FE46-863028DFEAC3}"/>
              </a:ext>
            </a:extLst>
          </p:cNvPr>
          <p:cNvSpPr txBox="1"/>
          <p:nvPr/>
        </p:nvSpPr>
        <p:spPr>
          <a:xfrm>
            <a:off x="894801" y="971747"/>
            <a:ext cx="77443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DDoS Angriff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IT Systeme haben nur begrenzte Ressourcen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Bandbreite, CPU, RAM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IT System wird gezielt mit einer Fülle an Anfragen an Grenze gebracht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Hohe Last entsteht in allen Kanälen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System wird lahmgelegt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Einsatz von Botnetzen – Schadfunktion </a:t>
            </a:r>
            <a:r>
              <a:rPr lang="de-DE" b="1" dirty="0"/>
              <a:t>DDoS</a:t>
            </a:r>
            <a:r>
              <a:rPr lang="de-DE" dirty="0"/>
              <a:t> wird aktiviert </a:t>
            </a:r>
          </a:p>
          <a:p>
            <a:endParaRPr lang="de-DE" dirty="0"/>
          </a:p>
          <a:p>
            <a:endParaRPr lang="de-DE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A9A059-2659-EF42-EDDA-60D57179B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636" y="3259302"/>
            <a:ext cx="4142509" cy="143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855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Angriffsvektoren – einige Beispiele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63</a:t>
            </a:fld>
            <a:endParaRPr lang="de-DE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8268B8-2C21-321B-FE46-863028DFEAC3}"/>
              </a:ext>
            </a:extLst>
          </p:cNvPr>
          <p:cNvSpPr txBox="1"/>
          <p:nvPr/>
        </p:nvSpPr>
        <p:spPr>
          <a:xfrm>
            <a:off x="894801" y="971747"/>
            <a:ext cx="77443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DDoS Angriff</a:t>
            </a:r>
          </a:p>
          <a:p>
            <a:endParaRPr lang="de-DE" b="1" dirty="0"/>
          </a:p>
          <a:p>
            <a:r>
              <a:rPr lang="de-DE" b="1" dirty="0"/>
              <a:t>Motivation: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Wettbewerber soll lahm gelegt werden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Erpresserische Absicht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Erst nach Zahlung wird die Attacke gestoppt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A9A059-2659-EF42-EDDA-60D57179B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636" y="3259302"/>
            <a:ext cx="4142509" cy="143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433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Angriffsvektoren – einige Beispiele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64</a:t>
            </a:fld>
            <a:endParaRPr lang="de-DE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8268B8-2C21-321B-FE46-863028DFEAC3}"/>
              </a:ext>
            </a:extLst>
          </p:cNvPr>
          <p:cNvSpPr txBox="1"/>
          <p:nvPr/>
        </p:nvSpPr>
        <p:spPr>
          <a:xfrm>
            <a:off x="894801" y="971747"/>
            <a:ext cx="77443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DDoS Angriff</a:t>
            </a:r>
          </a:p>
          <a:p>
            <a:endParaRPr lang="de-DE" b="1" dirty="0"/>
          </a:p>
          <a:p>
            <a:r>
              <a:rPr lang="de-DE" b="1" dirty="0"/>
              <a:t>Motivation: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Wettbewerber soll lahm gelegt werden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Erpresserische Absicht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Erst nach Zahlung wird die Attacke gestoppt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A9A059-2659-EF42-EDDA-60D57179B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636" y="3259302"/>
            <a:ext cx="4142509" cy="143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54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65</a:t>
            </a:fld>
            <a:endParaRPr lang="de-DE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7DEA38F-6F62-1AE6-2119-201C0FE0D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08" y="1449703"/>
            <a:ext cx="2751412" cy="226227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BB0755-B176-6F9A-BB2F-2CB8058C7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328" y="1510564"/>
            <a:ext cx="2452638" cy="220141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6FBF591-9C33-B933-3153-CAECD822A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241" y="1369356"/>
            <a:ext cx="2837996" cy="23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82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66</a:t>
            </a:fld>
            <a:endParaRPr lang="de-DE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D6A3DB3-4BD5-B7DC-F86C-AFEA979A0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72" y="645824"/>
            <a:ext cx="6426137" cy="398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90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Schutzziele der 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7</a:t>
            </a:fld>
            <a:endParaRPr lang="de-DE"/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B98DEB8-73E1-696E-2078-F7CA3C7E1E4F}"/>
              </a:ext>
            </a:extLst>
          </p:cNvPr>
          <p:cNvCxnSpPr/>
          <p:nvPr/>
        </p:nvCxnSpPr>
        <p:spPr>
          <a:xfrm>
            <a:off x="993380" y="1541799"/>
            <a:ext cx="0" cy="261638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41B0D9A-EA6A-25AF-F7DE-916D7AA81B05}"/>
              </a:ext>
            </a:extLst>
          </p:cNvPr>
          <p:cNvCxnSpPr>
            <a:cxnSpLocks/>
          </p:cNvCxnSpPr>
          <p:nvPr/>
        </p:nvCxnSpPr>
        <p:spPr>
          <a:xfrm flipH="1">
            <a:off x="818731" y="3996884"/>
            <a:ext cx="341175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Gleichschenkliges Dreieck 10">
            <a:extLst>
              <a:ext uri="{FF2B5EF4-FFF2-40B4-BE49-F238E27FC236}">
                <a16:creationId xmlns:a16="http://schemas.microsoft.com/office/drawing/2014/main" id="{24103F54-F185-844F-8B61-B8AA092350F8}"/>
              </a:ext>
            </a:extLst>
          </p:cNvPr>
          <p:cNvSpPr/>
          <p:nvPr/>
        </p:nvSpPr>
        <p:spPr>
          <a:xfrm>
            <a:off x="913286" y="1334890"/>
            <a:ext cx="160187" cy="2536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61CAC78A-CFDC-C3C8-D26C-EBC2EF189D89}"/>
              </a:ext>
            </a:extLst>
          </p:cNvPr>
          <p:cNvSpPr/>
          <p:nvPr/>
        </p:nvSpPr>
        <p:spPr>
          <a:xfrm rot="5400000">
            <a:off x="4190441" y="3868956"/>
            <a:ext cx="160187" cy="2536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6EE2E4-8E1D-0B6E-964D-756DE89B9544}"/>
              </a:ext>
            </a:extLst>
          </p:cNvPr>
          <p:cNvSpPr txBox="1"/>
          <p:nvPr/>
        </p:nvSpPr>
        <p:spPr>
          <a:xfrm>
            <a:off x="2129149" y="4022196"/>
            <a:ext cx="1722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>
                <a:latin typeface="Bookman Old Style" panose="02050604050505020204" pitchFamily="18" charset="0"/>
                <a:cs typeface="Calibri" panose="020F0502020204030204" pitchFamily="34" charset="0"/>
              </a:rPr>
              <a:t>time </a:t>
            </a:r>
            <a:r>
              <a:rPr lang="de-DE" sz="1200" dirty="0">
                <a:latin typeface="Bookman Old Style" panose="02050604050505020204" pitchFamily="18" charset="0"/>
                <a:cs typeface="Calibri" panose="020F0502020204030204" pitchFamily="34" charset="0"/>
              </a:rPr>
              <a:t>[s]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8B780A-8102-3DEF-1A69-4A7B9372C74E}"/>
              </a:ext>
            </a:extLst>
          </p:cNvPr>
          <p:cNvSpPr txBox="1"/>
          <p:nvPr/>
        </p:nvSpPr>
        <p:spPr>
          <a:xfrm rot="16200000">
            <a:off x="-42274" y="2345816"/>
            <a:ext cx="1722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>
                <a:latin typeface="Bookman Old Style" panose="02050604050505020204" pitchFamily="18" charset="0"/>
                <a:cs typeface="Calibri" panose="020F0502020204030204" pitchFamily="34" charset="0"/>
              </a:rPr>
              <a:t>Risk and rate</a:t>
            </a:r>
            <a:r>
              <a:rPr lang="de-DE" sz="1200" dirty="0">
                <a:latin typeface="Bookman Old Style" panose="02050604050505020204" pitchFamily="18" charset="0"/>
                <a:cs typeface="Calibri" panose="020F0502020204030204" pitchFamily="34" charset="0"/>
              </a:rPr>
              <a:t> [au.]</a:t>
            </a:r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4D33E15F-818E-AF2D-4C2E-FA619DA28B33}"/>
              </a:ext>
            </a:extLst>
          </p:cNvPr>
          <p:cNvSpPr/>
          <p:nvPr/>
        </p:nvSpPr>
        <p:spPr>
          <a:xfrm>
            <a:off x="1001168" y="1808777"/>
            <a:ext cx="2469547" cy="1882195"/>
          </a:xfrm>
          <a:custGeom>
            <a:avLst/>
            <a:gdLst>
              <a:gd name="connsiteX0" fmla="*/ 0 w 2469547"/>
              <a:gd name="connsiteY0" fmla="*/ 1882195 h 1882195"/>
              <a:gd name="connsiteX1" fmla="*/ 1394960 w 2469547"/>
              <a:gd name="connsiteY1" fmla="*/ 1234773 h 1882195"/>
              <a:gd name="connsiteX2" fmla="*/ 2469547 w 2469547"/>
              <a:gd name="connsiteY2" fmla="*/ 0 h 188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9547" h="1882195">
                <a:moveTo>
                  <a:pt x="0" y="1882195"/>
                </a:moveTo>
                <a:cubicBezTo>
                  <a:pt x="491684" y="1715333"/>
                  <a:pt x="983369" y="1548472"/>
                  <a:pt x="1394960" y="1234773"/>
                </a:cubicBezTo>
                <a:cubicBezTo>
                  <a:pt x="1806551" y="921074"/>
                  <a:pt x="2138049" y="460537"/>
                  <a:pt x="2469547" y="0"/>
                </a:cubicBezTo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FC751354-6787-21EC-36B4-DE3181123B41}"/>
              </a:ext>
            </a:extLst>
          </p:cNvPr>
          <p:cNvSpPr/>
          <p:nvPr/>
        </p:nvSpPr>
        <p:spPr>
          <a:xfrm>
            <a:off x="1453918" y="2113166"/>
            <a:ext cx="2469547" cy="1882195"/>
          </a:xfrm>
          <a:custGeom>
            <a:avLst/>
            <a:gdLst>
              <a:gd name="connsiteX0" fmla="*/ 0 w 2469547"/>
              <a:gd name="connsiteY0" fmla="*/ 1882195 h 1882195"/>
              <a:gd name="connsiteX1" fmla="*/ 1394960 w 2469547"/>
              <a:gd name="connsiteY1" fmla="*/ 1234773 h 1882195"/>
              <a:gd name="connsiteX2" fmla="*/ 2469547 w 2469547"/>
              <a:gd name="connsiteY2" fmla="*/ 0 h 188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9547" h="1882195">
                <a:moveTo>
                  <a:pt x="0" y="1882195"/>
                </a:moveTo>
                <a:cubicBezTo>
                  <a:pt x="491684" y="1715333"/>
                  <a:pt x="983369" y="1548472"/>
                  <a:pt x="1394960" y="1234773"/>
                </a:cubicBezTo>
                <a:cubicBezTo>
                  <a:pt x="1806551" y="921074"/>
                  <a:pt x="2138049" y="460537"/>
                  <a:pt x="2469547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65FC261-086D-04CE-AF22-1ABE9C134FD0}"/>
              </a:ext>
            </a:extLst>
          </p:cNvPr>
          <p:cNvSpPr txBox="1"/>
          <p:nvPr/>
        </p:nvSpPr>
        <p:spPr>
          <a:xfrm>
            <a:off x="3807220" y="880961"/>
            <a:ext cx="2175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latin typeface="Bookman Old Style" panose="02050604050505020204" pitchFamily="18" charset="0"/>
              </a:rPr>
              <a:t>rate</a:t>
            </a:r>
          </a:p>
          <a:p>
            <a:r>
              <a:rPr lang="de-DE" i="1" dirty="0" err="1">
                <a:latin typeface="Bookman Old Style" panose="02050604050505020204" pitchFamily="18" charset="0"/>
              </a:rPr>
              <a:t>risk</a:t>
            </a:r>
            <a:endParaRPr lang="de-DE" i="1" dirty="0">
              <a:latin typeface="Bookman Old Style" panose="02050604050505020204" pitchFamily="18" charset="0"/>
            </a:endParaRPr>
          </a:p>
          <a:p>
            <a:endParaRPr lang="de-DE" i="1" dirty="0">
              <a:latin typeface="Bookman Old Style" panose="02050604050505020204" pitchFamily="18" charset="0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308D828-470E-5BAA-685A-1DE87010E22B}"/>
              </a:ext>
            </a:extLst>
          </p:cNvPr>
          <p:cNvCxnSpPr/>
          <p:nvPr/>
        </p:nvCxnSpPr>
        <p:spPr>
          <a:xfrm>
            <a:off x="3465709" y="1081195"/>
            <a:ext cx="26141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864EA96-5E7B-E5CB-4573-6E14C69FD2D3}"/>
              </a:ext>
            </a:extLst>
          </p:cNvPr>
          <p:cNvCxnSpPr/>
          <p:nvPr/>
        </p:nvCxnSpPr>
        <p:spPr>
          <a:xfrm>
            <a:off x="3465709" y="1340386"/>
            <a:ext cx="261419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0D9DA27E-09E0-1B8B-CF61-C1E13A3BFB73}"/>
              </a:ext>
            </a:extLst>
          </p:cNvPr>
          <p:cNvSpPr/>
          <p:nvPr/>
        </p:nvSpPr>
        <p:spPr>
          <a:xfrm>
            <a:off x="3378939" y="928597"/>
            <a:ext cx="1089052" cy="61981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C53BBF2-8B7C-B892-EDDA-25BCADCFB37F}"/>
              </a:ext>
            </a:extLst>
          </p:cNvPr>
          <p:cNvSpPr txBox="1"/>
          <p:nvPr/>
        </p:nvSpPr>
        <p:spPr>
          <a:xfrm>
            <a:off x="4745535" y="627399"/>
            <a:ext cx="4236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Digitalisierung – Treiber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Kommunikation (5G, Glasfaser)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Smarte Endgeräte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Power der IT Systeme (Cloud, </a:t>
            </a:r>
            <a:r>
              <a:rPr lang="de-DE" sz="1600" dirty="0" err="1"/>
              <a:t>Hyperscaling</a:t>
            </a:r>
            <a:r>
              <a:rPr lang="de-DE" sz="1600" dirty="0"/>
              <a:t>, HPC)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AI – </a:t>
            </a:r>
            <a:r>
              <a:rPr lang="de-DE" sz="1600" dirty="0" err="1"/>
              <a:t>artificial</a:t>
            </a:r>
            <a:r>
              <a:rPr lang="de-DE" sz="1600" dirty="0"/>
              <a:t> </a:t>
            </a:r>
            <a:r>
              <a:rPr lang="de-DE" sz="1600" dirty="0" err="1"/>
              <a:t>inteligence</a:t>
            </a:r>
            <a:r>
              <a:rPr lang="de-DE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Fusion aus Prozess und Tool</a:t>
            </a:r>
          </a:p>
        </p:txBody>
      </p:sp>
    </p:spTree>
    <p:extLst>
      <p:ext uri="{BB962C8B-B14F-4D97-AF65-F5344CB8AC3E}">
        <p14:creationId xmlns:p14="http://schemas.microsoft.com/office/powerpoint/2010/main" val="1084079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Schutzziele der 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8</a:t>
            </a:fld>
            <a:endParaRPr lang="de-DE"/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B98DEB8-73E1-696E-2078-F7CA3C7E1E4F}"/>
              </a:ext>
            </a:extLst>
          </p:cNvPr>
          <p:cNvCxnSpPr/>
          <p:nvPr/>
        </p:nvCxnSpPr>
        <p:spPr>
          <a:xfrm>
            <a:off x="993380" y="1541799"/>
            <a:ext cx="0" cy="261638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41B0D9A-EA6A-25AF-F7DE-916D7AA81B05}"/>
              </a:ext>
            </a:extLst>
          </p:cNvPr>
          <p:cNvCxnSpPr>
            <a:cxnSpLocks/>
          </p:cNvCxnSpPr>
          <p:nvPr/>
        </p:nvCxnSpPr>
        <p:spPr>
          <a:xfrm flipH="1">
            <a:off x="818731" y="3996884"/>
            <a:ext cx="341175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Gleichschenkliges Dreieck 10">
            <a:extLst>
              <a:ext uri="{FF2B5EF4-FFF2-40B4-BE49-F238E27FC236}">
                <a16:creationId xmlns:a16="http://schemas.microsoft.com/office/drawing/2014/main" id="{24103F54-F185-844F-8B61-B8AA092350F8}"/>
              </a:ext>
            </a:extLst>
          </p:cNvPr>
          <p:cNvSpPr/>
          <p:nvPr/>
        </p:nvSpPr>
        <p:spPr>
          <a:xfrm>
            <a:off x="913286" y="1334890"/>
            <a:ext cx="160187" cy="2536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61CAC78A-CFDC-C3C8-D26C-EBC2EF189D89}"/>
              </a:ext>
            </a:extLst>
          </p:cNvPr>
          <p:cNvSpPr/>
          <p:nvPr/>
        </p:nvSpPr>
        <p:spPr>
          <a:xfrm rot="5400000">
            <a:off x="4190441" y="3868956"/>
            <a:ext cx="160187" cy="2536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6EE2E4-8E1D-0B6E-964D-756DE89B9544}"/>
              </a:ext>
            </a:extLst>
          </p:cNvPr>
          <p:cNvSpPr txBox="1"/>
          <p:nvPr/>
        </p:nvSpPr>
        <p:spPr>
          <a:xfrm>
            <a:off x="2129149" y="4022196"/>
            <a:ext cx="1722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>
                <a:latin typeface="Bookman Old Style" panose="02050604050505020204" pitchFamily="18" charset="0"/>
                <a:cs typeface="Calibri" panose="020F0502020204030204" pitchFamily="34" charset="0"/>
              </a:rPr>
              <a:t>time </a:t>
            </a:r>
            <a:r>
              <a:rPr lang="de-DE" sz="1200" dirty="0">
                <a:latin typeface="Bookman Old Style" panose="02050604050505020204" pitchFamily="18" charset="0"/>
                <a:cs typeface="Calibri" panose="020F0502020204030204" pitchFamily="34" charset="0"/>
              </a:rPr>
              <a:t>[s]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8B780A-8102-3DEF-1A69-4A7B9372C74E}"/>
              </a:ext>
            </a:extLst>
          </p:cNvPr>
          <p:cNvSpPr txBox="1"/>
          <p:nvPr/>
        </p:nvSpPr>
        <p:spPr>
          <a:xfrm rot="16200000">
            <a:off x="-42274" y="2345816"/>
            <a:ext cx="1722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>
                <a:latin typeface="Bookman Old Style" panose="02050604050505020204" pitchFamily="18" charset="0"/>
                <a:cs typeface="Calibri" panose="020F0502020204030204" pitchFamily="34" charset="0"/>
              </a:rPr>
              <a:t>Risk and rate</a:t>
            </a:r>
            <a:r>
              <a:rPr lang="de-DE" sz="1200" dirty="0">
                <a:latin typeface="Bookman Old Style" panose="02050604050505020204" pitchFamily="18" charset="0"/>
                <a:cs typeface="Calibri" panose="020F0502020204030204" pitchFamily="34" charset="0"/>
              </a:rPr>
              <a:t> [au.]</a:t>
            </a:r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4D33E15F-818E-AF2D-4C2E-FA619DA28B33}"/>
              </a:ext>
            </a:extLst>
          </p:cNvPr>
          <p:cNvSpPr/>
          <p:nvPr/>
        </p:nvSpPr>
        <p:spPr>
          <a:xfrm>
            <a:off x="1001168" y="1808777"/>
            <a:ext cx="2469547" cy="1882195"/>
          </a:xfrm>
          <a:custGeom>
            <a:avLst/>
            <a:gdLst>
              <a:gd name="connsiteX0" fmla="*/ 0 w 2469547"/>
              <a:gd name="connsiteY0" fmla="*/ 1882195 h 1882195"/>
              <a:gd name="connsiteX1" fmla="*/ 1394960 w 2469547"/>
              <a:gd name="connsiteY1" fmla="*/ 1234773 h 1882195"/>
              <a:gd name="connsiteX2" fmla="*/ 2469547 w 2469547"/>
              <a:gd name="connsiteY2" fmla="*/ 0 h 188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9547" h="1882195">
                <a:moveTo>
                  <a:pt x="0" y="1882195"/>
                </a:moveTo>
                <a:cubicBezTo>
                  <a:pt x="491684" y="1715333"/>
                  <a:pt x="983369" y="1548472"/>
                  <a:pt x="1394960" y="1234773"/>
                </a:cubicBezTo>
                <a:cubicBezTo>
                  <a:pt x="1806551" y="921074"/>
                  <a:pt x="2138049" y="460537"/>
                  <a:pt x="2469547" y="0"/>
                </a:cubicBezTo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FC751354-6787-21EC-36B4-DE3181123B41}"/>
              </a:ext>
            </a:extLst>
          </p:cNvPr>
          <p:cNvSpPr/>
          <p:nvPr/>
        </p:nvSpPr>
        <p:spPr>
          <a:xfrm>
            <a:off x="1453918" y="2113166"/>
            <a:ext cx="2469547" cy="1882195"/>
          </a:xfrm>
          <a:custGeom>
            <a:avLst/>
            <a:gdLst>
              <a:gd name="connsiteX0" fmla="*/ 0 w 2469547"/>
              <a:gd name="connsiteY0" fmla="*/ 1882195 h 1882195"/>
              <a:gd name="connsiteX1" fmla="*/ 1394960 w 2469547"/>
              <a:gd name="connsiteY1" fmla="*/ 1234773 h 1882195"/>
              <a:gd name="connsiteX2" fmla="*/ 2469547 w 2469547"/>
              <a:gd name="connsiteY2" fmla="*/ 0 h 188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9547" h="1882195">
                <a:moveTo>
                  <a:pt x="0" y="1882195"/>
                </a:moveTo>
                <a:cubicBezTo>
                  <a:pt x="491684" y="1715333"/>
                  <a:pt x="983369" y="1548472"/>
                  <a:pt x="1394960" y="1234773"/>
                </a:cubicBezTo>
                <a:cubicBezTo>
                  <a:pt x="1806551" y="921074"/>
                  <a:pt x="2138049" y="460537"/>
                  <a:pt x="2469547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65FC261-086D-04CE-AF22-1ABE9C134FD0}"/>
              </a:ext>
            </a:extLst>
          </p:cNvPr>
          <p:cNvSpPr txBox="1"/>
          <p:nvPr/>
        </p:nvSpPr>
        <p:spPr>
          <a:xfrm>
            <a:off x="3807220" y="880961"/>
            <a:ext cx="2175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latin typeface="Bookman Old Style" panose="02050604050505020204" pitchFamily="18" charset="0"/>
              </a:rPr>
              <a:t>rate</a:t>
            </a:r>
          </a:p>
          <a:p>
            <a:r>
              <a:rPr lang="de-DE" i="1" dirty="0" err="1">
                <a:latin typeface="Bookman Old Style" panose="02050604050505020204" pitchFamily="18" charset="0"/>
              </a:rPr>
              <a:t>risk</a:t>
            </a:r>
            <a:endParaRPr lang="de-DE" i="1" dirty="0">
              <a:latin typeface="Bookman Old Style" panose="02050604050505020204" pitchFamily="18" charset="0"/>
            </a:endParaRPr>
          </a:p>
          <a:p>
            <a:endParaRPr lang="de-DE" i="1" dirty="0">
              <a:latin typeface="Bookman Old Style" panose="02050604050505020204" pitchFamily="18" charset="0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308D828-470E-5BAA-685A-1DE87010E22B}"/>
              </a:ext>
            </a:extLst>
          </p:cNvPr>
          <p:cNvCxnSpPr/>
          <p:nvPr/>
        </p:nvCxnSpPr>
        <p:spPr>
          <a:xfrm>
            <a:off x="3465709" y="1081195"/>
            <a:ext cx="26141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864EA96-5E7B-E5CB-4573-6E14C69FD2D3}"/>
              </a:ext>
            </a:extLst>
          </p:cNvPr>
          <p:cNvCxnSpPr/>
          <p:nvPr/>
        </p:nvCxnSpPr>
        <p:spPr>
          <a:xfrm>
            <a:off x="3465709" y="1340386"/>
            <a:ext cx="261419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0D9DA27E-09E0-1B8B-CF61-C1E13A3BFB73}"/>
              </a:ext>
            </a:extLst>
          </p:cNvPr>
          <p:cNvSpPr/>
          <p:nvPr/>
        </p:nvSpPr>
        <p:spPr>
          <a:xfrm>
            <a:off x="3378939" y="928597"/>
            <a:ext cx="1089052" cy="61981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C53BBF2-8B7C-B892-EDDA-25BCADCFB37F}"/>
              </a:ext>
            </a:extLst>
          </p:cNvPr>
          <p:cNvSpPr txBox="1"/>
          <p:nvPr/>
        </p:nvSpPr>
        <p:spPr>
          <a:xfrm>
            <a:off x="4745535" y="627399"/>
            <a:ext cx="4236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Digitalisierung – </a:t>
            </a:r>
            <a:r>
              <a:rPr lang="de-DE" sz="1600" b="1" dirty="0"/>
              <a:t>Treiber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Kommunikation (5G, Glasfaser)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Smarte Endgeräte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Power der IT Systeme (Cloud, </a:t>
            </a:r>
            <a:r>
              <a:rPr lang="de-DE" sz="1600" dirty="0" err="1"/>
              <a:t>Hyperscaling</a:t>
            </a:r>
            <a:r>
              <a:rPr lang="de-DE" sz="1600" dirty="0"/>
              <a:t>, HPC)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AI – </a:t>
            </a:r>
            <a:r>
              <a:rPr lang="de-DE" sz="1600" dirty="0" err="1"/>
              <a:t>artificial</a:t>
            </a:r>
            <a:r>
              <a:rPr lang="de-DE" sz="1600" dirty="0"/>
              <a:t> </a:t>
            </a:r>
            <a:r>
              <a:rPr lang="de-DE" sz="1600" dirty="0" err="1"/>
              <a:t>inteligence</a:t>
            </a:r>
            <a:r>
              <a:rPr lang="de-DE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Fusion aus Prozess und Tool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2BC47DF-852E-6B1A-3775-6EEA479D4000}"/>
              </a:ext>
            </a:extLst>
          </p:cNvPr>
          <p:cNvSpPr txBox="1"/>
          <p:nvPr/>
        </p:nvSpPr>
        <p:spPr>
          <a:xfrm>
            <a:off x="4857889" y="2514597"/>
            <a:ext cx="4236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Digitalisierung – Bremser </a:t>
            </a:r>
            <a:r>
              <a:rPr lang="de-DE" sz="1600" b="1" dirty="0"/>
              <a:t>Hürden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Schlechte Softwarequalität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Mailverschlüsselungen (TLS)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Umgang mit komplexen Systemen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Angepasste </a:t>
            </a:r>
            <a:r>
              <a:rPr lang="de-DE" sz="1600" dirty="0" err="1"/>
              <a:t>Sicherheitsarichtektur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Sichere Hardware</a:t>
            </a:r>
          </a:p>
        </p:txBody>
      </p:sp>
    </p:spTree>
    <p:extLst>
      <p:ext uri="{BB962C8B-B14F-4D97-AF65-F5344CB8AC3E}">
        <p14:creationId xmlns:p14="http://schemas.microsoft.com/office/powerpoint/2010/main" val="3357752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6502126-432C-6B2E-95C9-8B6CEE5B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Schutzziele der 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18.09.2022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9</a:t>
            </a:fld>
            <a:endParaRPr lang="de-DE"/>
          </a:p>
          <a:p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C53BBF2-8B7C-B892-EDDA-25BCADCFB37F}"/>
              </a:ext>
            </a:extLst>
          </p:cNvPr>
          <p:cNvSpPr txBox="1"/>
          <p:nvPr/>
        </p:nvSpPr>
        <p:spPr>
          <a:xfrm>
            <a:off x="4745535" y="627399"/>
            <a:ext cx="4236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Digitalisierung – </a:t>
            </a:r>
            <a:r>
              <a:rPr lang="de-DE" sz="1600" b="1" dirty="0"/>
              <a:t>Treiber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Kommunikation (5G, Glasfaser)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Smarte Endgeräte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Power der IT Systeme (Cloud, </a:t>
            </a:r>
            <a:r>
              <a:rPr lang="de-DE" sz="1600" dirty="0" err="1"/>
              <a:t>Hyperscaling</a:t>
            </a:r>
            <a:r>
              <a:rPr lang="de-DE" sz="1600" dirty="0"/>
              <a:t>, HPC)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AI – </a:t>
            </a:r>
            <a:r>
              <a:rPr lang="de-DE" sz="1600" dirty="0" err="1"/>
              <a:t>artificial</a:t>
            </a:r>
            <a:r>
              <a:rPr lang="de-DE" sz="1600" dirty="0"/>
              <a:t> </a:t>
            </a:r>
            <a:r>
              <a:rPr lang="de-DE" sz="1600" dirty="0" err="1"/>
              <a:t>inteligence</a:t>
            </a:r>
            <a:r>
              <a:rPr lang="de-DE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Fusion aus Prozess und Tool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2BC47DF-852E-6B1A-3775-6EEA479D4000}"/>
              </a:ext>
            </a:extLst>
          </p:cNvPr>
          <p:cNvSpPr txBox="1"/>
          <p:nvPr/>
        </p:nvSpPr>
        <p:spPr>
          <a:xfrm>
            <a:off x="4857889" y="2514597"/>
            <a:ext cx="4236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Digitalisierung – Bremser </a:t>
            </a:r>
            <a:r>
              <a:rPr lang="de-DE" sz="1600" b="1" dirty="0"/>
              <a:t>Hürden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Schlechte Softwarequalität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Mailverschlüsselungen (TLS)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Umgang mit komplexen Systemen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Angepasste </a:t>
            </a:r>
            <a:r>
              <a:rPr lang="de-DE" sz="1600" dirty="0" err="1"/>
              <a:t>Sicherheitsarichtektur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Sichere </a:t>
            </a:r>
            <a:r>
              <a:rPr lang="de-DE" sz="1600" b="1" dirty="0"/>
              <a:t>Hardware</a:t>
            </a:r>
          </a:p>
        </p:txBody>
      </p:sp>
      <p:pic>
        <p:nvPicPr>
          <p:cNvPr id="2" name="Shouting in the Datacenter">
            <a:hlinkClick r:id="" action="ppaction://media"/>
            <a:extLst>
              <a:ext uri="{FF2B5EF4-FFF2-40B4-BE49-F238E27FC236}">
                <a16:creationId xmlns:a16="http://schemas.microsoft.com/office/drawing/2014/main" id="{0AA95849-5EF4-41D8-9D4A-98CE2437F1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4555" y="1224715"/>
            <a:ext cx="2818675" cy="2114006"/>
          </a:xfrm>
          <a:prstGeom prst="rect">
            <a:avLst/>
          </a:prstGeom>
        </p:spPr>
      </p:pic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0398D245-936A-81C4-F5ED-BE6F44968098}"/>
              </a:ext>
            </a:extLst>
          </p:cNvPr>
          <p:cNvCxnSpPr>
            <a:stCxn id="12" idx="2"/>
            <a:endCxn id="2" idx="2"/>
          </p:cNvCxnSpPr>
          <p:nvPr/>
        </p:nvCxnSpPr>
        <p:spPr>
          <a:xfrm rot="5400000" flipH="1">
            <a:off x="4362200" y="1470414"/>
            <a:ext cx="745536" cy="4482150"/>
          </a:xfrm>
          <a:prstGeom prst="bentConnector3">
            <a:avLst>
              <a:gd name="adj1" fmla="val -30663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42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7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1">
      <a:dk1>
        <a:sysClr val="windowText" lastClr="000000"/>
      </a:dk1>
      <a:lt1>
        <a:sysClr val="window" lastClr="FFFFFF"/>
      </a:lt1>
      <a:dk2>
        <a:srgbClr val="004C5F"/>
      </a:dk2>
      <a:lt2>
        <a:srgbClr val="FFFFFF"/>
      </a:lt2>
      <a:accent1>
        <a:srgbClr val="E60028"/>
      </a:accent1>
      <a:accent2>
        <a:srgbClr val="937E00"/>
      </a:accent2>
      <a:accent3>
        <a:srgbClr val="780B24"/>
      </a:accent3>
      <a:accent4>
        <a:srgbClr val="E0BDB3"/>
      </a:accent4>
      <a:accent5>
        <a:srgbClr val="ABCBD7"/>
      </a:accent5>
      <a:accent6>
        <a:srgbClr val="8FFF7B"/>
      </a:accent6>
      <a:hlink>
        <a:srgbClr val="0000FF"/>
      </a:hlink>
      <a:folHlink>
        <a:srgbClr val="000000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2635</Words>
  <Application>Microsoft Office PowerPoint</Application>
  <PresentationFormat>Bildschirmpräsentation (16:9)</PresentationFormat>
  <Paragraphs>832</Paragraphs>
  <Slides>66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66</vt:i4>
      </vt:variant>
    </vt:vector>
  </HeadingPairs>
  <TitlesOfParts>
    <vt:vector size="77" baseType="lpstr">
      <vt:lpstr>Arial</vt:lpstr>
      <vt:lpstr>Arial-BoldMT</vt:lpstr>
      <vt:lpstr>Bookman Old Style</vt:lpstr>
      <vt:lpstr>Calibri</vt:lpstr>
      <vt:lpstr>Courier New</vt:lpstr>
      <vt:lpstr>HSD Sans</vt:lpstr>
      <vt:lpstr>HSD Sans Design</vt:lpstr>
      <vt:lpstr>HSD Sans Maschinenbau</vt:lpstr>
      <vt:lpstr>Symbol</vt:lpstr>
      <vt:lpstr>Wingdings</vt:lpstr>
      <vt:lpstr>Office-Design</vt:lpstr>
      <vt:lpstr>Information Security and Privacy</vt:lpstr>
      <vt:lpstr>PowerPoint-Präsentation</vt:lpstr>
      <vt:lpstr>Schutzziele der IT</vt:lpstr>
      <vt:lpstr>Schutzziele der IT</vt:lpstr>
      <vt:lpstr>Schutzziele der IT</vt:lpstr>
      <vt:lpstr>Schutzziele der IT</vt:lpstr>
      <vt:lpstr>Schutzziele der IT</vt:lpstr>
      <vt:lpstr>Schutzziele der IT</vt:lpstr>
      <vt:lpstr>Schutzziele der IT</vt:lpstr>
      <vt:lpstr>Schutzziele der IT</vt:lpstr>
      <vt:lpstr>Schutzziele der IT</vt:lpstr>
      <vt:lpstr>Vermeiden von Angriffen</vt:lpstr>
      <vt:lpstr>Vermeiden von Angriffen</vt:lpstr>
      <vt:lpstr>Vermeiden von Angriffen</vt:lpstr>
      <vt:lpstr>Vermeiden von Angriffen</vt:lpstr>
      <vt:lpstr>Vermeiden von Angriffen</vt:lpstr>
      <vt:lpstr>Vermeiden von Angriffen</vt:lpstr>
      <vt:lpstr>Vermeiden von Angriffen</vt:lpstr>
      <vt:lpstr>Angriffen Entgegenwirken</vt:lpstr>
      <vt:lpstr>Angriffen Entgegenwirken</vt:lpstr>
      <vt:lpstr>Angriffen Entgegenwirken</vt:lpstr>
      <vt:lpstr>Angriffen Entgegenwirken</vt:lpstr>
      <vt:lpstr>Angriffen Entgegenwirken</vt:lpstr>
      <vt:lpstr>Angriffen Entgegenwirken</vt:lpstr>
      <vt:lpstr>Angriffen Entgegenwirken</vt:lpstr>
      <vt:lpstr>Angriffen Entgegenwirken</vt:lpstr>
      <vt:lpstr>Erkennen von Angriffen</vt:lpstr>
      <vt:lpstr>Erkennen von Angriffen</vt:lpstr>
      <vt:lpstr>Erkennen von Angriffen</vt:lpstr>
      <vt:lpstr>Erkennen von Angriffen</vt:lpstr>
      <vt:lpstr>Erkennen von Angriffen</vt:lpstr>
      <vt:lpstr>Auf Angriffe aktiv reagieren</vt:lpstr>
      <vt:lpstr>Auf Angriffe aktiv reagieren</vt:lpstr>
      <vt:lpstr>Auf Angriffe aktiv reagieren</vt:lpstr>
      <vt:lpstr>Auf Angriffe aktiv reagieren</vt:lpstr>
      <vt:lpstr>Auf Angriffe aktiv reagieren</vt:lpstr>
      <vt:lpstr>Motivation der Angreifer </vt:lpstr>
      <vt:lpstr>Motivation der Angreifer </vt:lpstr>
      <vt:lpstr>Motivation der Angreifer </vt:lpstr>
      <vt:lpstr>Angreifer Typen</vt:lpstr>
      <vt:lpstr>Angreifer Typen</vt:lpstr>
      <vt:lpstr>Angreifer Typen</vt:lpstr>
      <vt:lpstr>Angreifer Typen</vt:lpstr>
      <vt:lpstr>Angreifer Typen</vt:lpstr>
      <vt:lpstr>Angreifer Typen</vt:lpstr>
      <vt:lpstr>Angreifer Typen</vt:lpstr>
      <vt:lpstr>Angreifer Typen</vt:lpstr>
      <vt:lpstr>Angreifer Typen</vt:lpstr>
      <vt:lpstr>Angreifer Typen</vt:lpstr>
      <vt:lpstr>Angreifer Typen</vt:lpstr>
      <vt:lpstr>Angriffsvektoren</vt:lpstr>
      <vt:lpstr>Angriffsvektoren</vt:lpstr>
      <vt:lpstr>Angriffsvektoren – einige Beispiele</vt:lpstr>
      <vt:lpstr>Angriffsvektoren – einige Beispiele</vt:lpstr>
      <vt:lpstr>Angriffsvektoren – einige Beispiele</vt:lpstr>
      <vt:lpstr>Angriffsvektoren – einige Beispiele</vt:lpstr>
      <vt:lpstr>Angriffsvektoren – einige Beispiele</vt:lpstr>
      <vt:lpstr>Angriffsvektoren – einige Beispiele</vt:lpstr>
      <vt:lpstr>Angriffsvektoren – einige Beispiele</vt:lpstr>
      <vt:lpstr>Angriffsvektoren – einige Beispiele</vt:lpstr>
      <vt:lpstr>Angriffsvektoren – einige Beispiele</vt:lpstr>
      <vt:lpstr>Angriffsvektoren – einige Beispiele</vt:lpstr>
      <vt:lpstr>Angriffsvektoren – einige Beispiele</vt:lpstr>
      <vt:lpstr>Angriffsvektoren – einige Beispiele</vt:lpstr>
      <vt:lpstr>Rückblick</vt:lpstr>
      <vt:lpstr>Rückblick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Isabell Viehmann</dc:creator>
  <cp:lastModifiedBy>Cosfeld, Jörg</cp:lastModifiedBy>
  <cp:revision>78</cp:revision>
  <dcterms:created xsi:type="dcterms:W3CDTF">2015-12-03T10:35:01Z</dcterms:created>
  <dcterms:modified xsi:type="dcterms:W3CDTF">2022-09-18T11:08:14Z</dcterms:modified>
</cp:coreProperties>
</file>